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notesSlides/notesSlide3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321" r:id="rId3"/>
    <p:sldId id="282" r:id="rId4"/>
    <p:sldId id="273" r:id="rId5"/>
    <p:sldId id="271" r:id="rId6"/>
    <p:sldId id="346" r:id="rId7"/>
    <p:sldId id="347" r:id="rId8"/>
    <p:sldId id="272" r:id="rId9"/>
    <p:sldId id="274" r:id="rId10"/>
    <p:sldId id="275" r:id="rId11"/>
    <p:sldId id="276" r:id="rId12"/>
    <p:sldId id="312" r:id="rId13"/>
    <p:sldId id="315" r:id="rId14"/>
    <p:sldId id="310" r:id="rId15"/>
    <p:sldId id="379" r:id="rId16"/>
    <p:sldId id="300" r:id="rId17"/>
    <p:sldId id="301" r:id="rId18"/>
    <p:sldId id="380" r:id="rId19"/>
    <p:sldId id="303" r:id="rId20"/>
    <p:sldId id="279" r:id="rId21"/>
    <p:sldId id="280" r:id="rId22"/>
    <p:sldId id="281" r:id="rId23"/>
    <p:sldId id="262" r:id="rId24"/>
    <p:sldId id="264" r:id="rId25"/>
    <p:sldId id="266" r:id="rId26"/>
    <p:sldId id="320" r:id="rId27"/>
    <p:sldId id="267" r:id="rId28"/>
    <p:sldId id="268" r:id="rId29"/>
    <p:sldId id="381" r:id="rId30"/>
    <p:sldId id="378" r:id="rId31"/>
    <p:sldId id="319" r:id="rId32"/>
    <p:sldId id="265" r:id="rId33"/>
    <p:sldId id="269" r:id="rId34"/>
    <p:sldId id="385" r:id="rId35"/>
    <p:sldId id="259" r:id="rId36"/>
    <p:sldId id="286" r:id="rId37"/>
    <p:sldId id="287" r:id="rId38"/>
    <p:sldId id="384" r:id="rId39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FF3399"/>
    <a:srgbClr val="99FF33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6C6C316-4043-412A-85F3-8BA6CDFA36F8}" type="doc">
      <dgm:prSet loTypeId="urn:microsoft.com/office/officeart/2005/8/layout/matrix2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DB720E4A-53BF-48F5-A878-61DB9CF27D5E}">
      <dgm:prSet phldrT="[Metin]" custT="1"/>
      <dgm:spPr/>
      <dgm:t>
        <a:bodyPr/>
        <a:lstStyle/>
        <a:p>
          <a:r>
            <a:rPr lang="tr-TR" sz="3600" b="1" dirty="0">
              <a:solidFill>
                <a:schemeClr val="tx2">
                  <a:lumMod val="50000"/>
                </a:schemeClr>
              </a:solidFill>
            </a:rPr>
            <a:t>Grup C</a:t>
          </a:r>
        </a:p>
        <a:p>
          <a:r>
            <a:rPr lang="tr-TR" sz="2400" dirty="0"/>
            <a:t>LAMA</a:t>
          </a:r>
        </a:p>
      </dgm:t>
    </dgm:pt>
    <dgm:pt modelId="{43407315-C5FD-4154-A006-B0FEA1BC08C8}" type="parTrans" cxnId="{220E4004-2973-4D12-BCB8-D2D437719FBA}">
      <dgm:prSet/>
      <dgm:spPr/>
      <dgm:t>
        <a:bodyPr/>
        <a:lstStyle/>
        <a:p>
          <a:endParaRPr lang="tr-TR"/>
        </a:p>
      </dgm:t>
    </dgm:pt>
    <dgm:pt modelId="{EB8D1F10-0D05-48CE-B47B-1DB069F1A030}" type="sibTrans" cxnId="{220E4004-2973-4D12-BCB8-D2D437719FBA}">
      <dgm:prSet/>
      <dgm:spPr/>
      <dgm:t>
        <a:bodyPr/>
        <a:lstStyle/>
        <a:p>
          <a:endParaRPr lang="tr-TR"/>
        </a:p>
      </dgm:t>
    </dgm:pt>
    <dgm:pt modelId="{25CAC253-5A41-47D0-8081-1557A6EEC2BE}">
      <dgm:prSet phldrT="[Metin]" custT="1"/>
      <dgm:spPr/>
      <dgm:t>
        <a:bodyPr/>
        <a:lstStyle/>
        <a:p>
          <a:r>
            <a:rPr lang="tr-TR" sz="3600" b="1" baseline="0" dirty="0">
              <a:solidFill>
                <a:schemeClr val="tx2">
                  <a:lumMod val="50000"/>
                </a:schemeClr>
              </a:solidFill>
            </a:rPr>
            <a:t>Grup D        </a:t>
          </a:r>
          <a:r>
            <a:rPr lang="tr-TR" sz="2400" b="0" dirty="0">
              <a:solidFill>
                <a:schemeClr val="bg1"/>
              </a:solidFill>
            </a:rPr>
            <a:t>LAMA veya</a:t>
          </a:r>
        </a:p>
        <a:p>
          <a:r>
            <a:rPr lang="tr-TR" sz="2400" b="0" dirty="0">
              <a:solidFill>
                <a:schemeClr val="bg1"/>
              </a:solidFill>
            </a:rPr>
            <a:t>LAMA+LABA</a:t>
          </a:r>
          <a:r>
            <a:rPr lang="tr-TR" sz="2400" b="0" baseline="30000" dirty="0">
              <a:solidFill>
                <a:schemeClr val="bg1"/>
              </a:solidFill>
            </a:rPr>
            <a:t>* </a:t>
          </a:r>
        </a:p>
        <a:p>
          <a:r>
            <a:rPr lang="tr-TR" sz="2400" b="0" baseline="0" dirty="0">
              <a:solidFill>
                <a:schemeClr val="bg1"/>
              </a:solidFill>
            </a:rPr>
            <a:t>LABA+ICS**</a:t>
          </a:r>
        </a:p>
      </dgm:t>
    </dgm:pt>
    <dgm:pt modelId="{6BAC4B4F-357E-44FB-9CA6-67667300A934}" type="parTrans" cxnId="{16CDD892-E5D7-4583-8A1B-79F9B9D46786}">
      <dgm:prSet/>
      <dgm:spPr/>
      <dgm:t>
        <a:bodyPr/>
        <a:lstStyle/>
        <a:p>
          <a:endParaRPr lang="tr-TR"/>
        </a:p>
      </dgm:t>
    </dgm:pt>
    <dgm:pt modelId="{0DC60ED0-CD3E-4B34-B5B1-21B6C9818892}" type="sibTrans" cxnId="{16CDD892-E5D7-4583-8A1B-79F9B9D46786}">
      <dgm:prSet/>
      <dgm:spPr/>
      <dgm:t>
        <a:bodyPr/>
        <a:lstStyle/>
        <a:p>
          <a:endParaRPr lang="tr-TR"/>
        </a:p>
      </dgm:t>
    </dgm:pt>
    <dgm:pt modelId="{D2C771C2-5145-48B9-9891-4E4ACB0FA52D}">
      <dgm:prSet phldrT="[Metin]" custT="1"/>
      <dgm:spPr/>
      <dgm:t>
        <a:bodyPr/>
        <a:lstStyle/>
        <a:p>
          <a:r>
            <a:rPr lang="tr-TR" sz="3600" b="1" dirty="0">
              <a:solidFill>
                <a:schemeClr val="tx1"/>
              </a:solidFill>
            </a:rPr>
            <a:t>Grup A</a:t>
          </a:r>
        </a:p>
        <a:p>
          <a:r>
            <a:rPr lang="tr-TR" sz="2400" b="0" dirty="0">
              <a:solidFill>
                <a:schemeClr val="bg1"/>
              </a:solidFill>
            </a:rPr>
            <a:t>Bir </a:t>
          </a:r>
          <a:r>
            <a:rPr lang="tr-TR" sz="2400" b="0" dirty="0" err="1">
              <a:solidFill>
                <a:schemeClr val="bg1"/>
              </a:solidFill>
            </a:rPr>
            <a:t>bronkodilatör</a:t>
          </a:r>
          <a:endParaRPr lang="tr-TR" sz="2400" b="0" dirty="0">
            <a:solidFill>
              <a:schemeClr val="bg1"/>
            </a:solidFill>
          </a:endParaRPr>
        </a:p>
      </dgm:t>
    </dgm:pt>
    <dgm:pt modelId="{5889B27E-36D2-4A67-9C6B-5219CBFB0A94}" type="parTrans" cxnId="{654D4A9F-1C59-4612-AA62-ED7B2F59C124}">
      <dgm:prSet/>
      <dgm:spPr/>
      <dgm:t>
        <a:bodyPr/>
        <a:lstStyle/>
        <a:p>
          <a:endParaRPr lang="tr-TR"/>
        </a:p>
      </dgm:t>
    </dgm:pt>
    <dgm:pt modelId="{65601BC5-D880-47E5-8E8E-EE673F32073A}" type="sibTrans" cxnId="{654D4A9F-1C59-4612-AA62-ED7B2F59C124}">
      <dgm:prSet/>
      <dgm:spPr/>
      <dgm:t>
        <a:bodyPr/>
        <a:lstStyle/>
        <a:p>
          <a:endParaRPr lang="tr-TR"/>
        </a:p>
      </dgm:t>
    </dgm:pt>
    <dgm:pt modelId="{573C6E5E-327C-43D1-BA3B-B715E2B6B626}">
      <dgm:prSet phldrT="[Metin]" custT="1"/>
      <dgm:spPr/>
      <dgm:t>
        <a:bodyPr/>
        <a:lstStyle/>
        <a:p>
          <a:r>
            <a:rPr lang="tr-TR" sz="3600" b="1" dirty="0">
              <a:solidFill>
                <a:schemeClr val="tx1"/>
              </a:solidFill>
            </a:rPr>
            <a:t>Grup B</a:t>
          </a:r>
        </a:p>
        <a:p>
          <a:r>
            <a:rPr lang="tr-TR" sz="2400" b="0" dirty="0">
              <a:solidFill>
                <a:schemeClr val="bg1"/>
              </a:solidFill>
            </a:rPr>
            <a:t>LABA veya LAMA</a:t>
          </a:r>
        </a:p>
      </dgm:t>
    </dgm:pt>
    <dgm:pt modelId="{FA8AD5FA-9EDE-4B3B-B702-4DEBDDF90B87}" type="parTrans" cxnId="{3FC95209-D744-41AA-A959-D32EB5A2F3EF}">
      <dgm:prSet/>
      <dgm:spPr/>
      <dgm:t>
        <a:bodyPr/>
        <a:lstStyle/>
        <a:p>
          <a:endParaRPr lang="tr-TR"/>
        </a:p>
      </dgm:t>
    </dgm:pt>
    <dgm:pt modelId="{5FD86A53-A221-4675-AFE2-300F9D873791}" type="sibTrans" cxnId="{3FC95209-D744-41AA-A959-D32EB5A2F3EF}">
      <dgm:prSet/>
      <dgm:spPr/>
      <dgm:t>
        <a:bodyPr/>
        <a:lstStyle/>
        <a:p>
          <a:endParaRPr lang="tr-TR"/>
        </a:p>
      </dgm:t>
    </dgm:pt>
    <dgm:pt modelId="{DA395A4D-1FAB-40E8-92CB-9B48ED3334FD}" type="pres">
      <dgm:prSet presAssocID="{D6C6C316-4043-412A-85F3-8BA6CDFA36F8}" presName="matrix" presStyleCnt="0">
        <dgm:presLayoutVars>
          <dgm:chMax val="1"/>
          <dgm:dir/>
          <dgm:resizeHandles val="exact"/>
        </dgm:presLayoutVars>
      </dgm:prSet>
      <dgm:spPr/>
    </dgm:pt>
    <dgm:pt modelId="{5C1128F1-780C-4738-9051-648BC1876DAA}" type="pres">
      <dgm:prSet presAssocID="{D6C6C316-4043-412A-85F3-8BA6CDFA36F8}" presName="axisShape" presStyleLbl="bgShp" presStyleIdx="0" presStyleCnt="1" custLinFactNeighborX="9887" custLinFactNeighborY="632"/>
      <dgm:spPr/>
    </dgm:pt>
    <dgm:pt modelId="{5AD78F0A-01B6-4475-B292-3C27F8873BB3}" type="pres">
      <dgm:prSet presAssocID="{D6C6C316-4043-412A-85F3-8BA6CDFA36F8}" presName="rect1" presStyleLbl="node1" presStyleIdx="0" presStyleCnt="4" custScaleX="160074">
        <dgm:presLayoutVars>
          <dgm:chMax val="0"/>
          <dgm:chPref val="0"/>
          <dgm:bulletEnabled val="1"/>
        </dgm:presLayoutVars>
      </dgm:prSet>
      <dgm:spPr/>
    </dgm:pt>
    <dgm:pt modelId="{3CC29816-960A-456F-A976-BA27E042D5AC}" type="pres">
      <dgm:prSet presAssocID="{D6C6C316-4043-412A-85F3-8BA6CDFA36F8}" presName="rect2" presStyleLbl="node1" presStyleIdx="1" presStyleCnt="4" custScaleX="156696" custLinFactNeighborX="50573" custLinFactNeighborY="1240">
        <dgm:presLayoutVars>
          <dgm:chMax val="0"/>
          <dgm:chPref val="0"/>
          <dgm:bulletEnabled val="1"/>
        </dgm:presLayoutVars>
      </dgm:prSet>
      <dgm:spPr/>
    </dgm:pt>
    <dgm:pt modelId="{56A06A96-0DFD-40C7-9325-6239A384969A}" type="pres">
      <dgm:prSet presAssocID="{D6C6C316-4043-412A-85F3-8BA6CDFA36F8}" presName="rect3" presStyleLbl="node1" presStyleIdx="2" presStyleCnt="4" custScaleX="156393" custLinFactNeighborX="867" custLinFactNeighborY="-913">
        <dgm:presLayoutVars>
          <dgm:chMax val="0"/>
          <dgm:chPref val="0"/>
          <dgm:bulletEnabled val="1"/>
        </dgm:presLayoutVars>
      </dgm:prSet>
      <dgm:spPr/>
    </dgm:pt>
    <dgm:pt modelId="{612CD180-EDE3-4E96-90CC-DA35B638D569}" type="pres">
      <dgm:prSet presAssocID="{D6C6C316-4043-412A-85F3-8BA6CDFA36F8}" presName="rect4" presStyleLbl="node1" presStyleIdx="3" presStyleCnt="4" custScaleX="152278" custLinFactNeighborX="54045" custLinFactNeighborY="-913">
        <dgm:presLayoutVars>
          <dgm:chMax val="0"/>
          <dgm:chPref val="0"/>
          <dgm:bulletEnabled val="1"/>
        </dgm:presLayoutVars>
      </dgm:prSet>
      <dgm:spPr/>
    </dgm:pt>
  </dgm:ptLst>
  <dgm:cxnLst>
    <dgm:cxn modelId="{220E4004-2973-4D12-BCB8-D2D437719FBA}" srcId="{D6C6C316-4043-412A-85F3-8BA6CDFA36F8}" destId="{DB720E4A-53BF-48F5-A878-61DB9CF27D5E}" srcOrd="0" destOrd="0" parTransId="{43407315-C5FD-4154-A006-B0FEA1BC08C8}" sibTransId="{EB8D1F10-0D05-48CE-B47B-1DB069F1A030}"/>
    <dgm:cxn modelId="{3FC95209-D744-41AA-A959-D32EB5A2F3EF}" srcId="{D6C6C316-4043-412A-85F3-8BA6CDFA36F8}" destId="{573C6E5E-327C-43D1-BA3B-B715E2B6B626}" srcOrd="3" destOrd="0" parTransId="{FA8AD5FA-9EDE-4B3B-B702-4DEBDDF90B87}" sibTransId="{5FD86A53-A221-4675-AFE2-300F9D873791}"/>
    <dgm:cxn modelId="{A6CCB361-AE2D-4180-8079-346EE97CAAD6}" type="presOf" srcId="{D6C6C316-4043-412A-85F3-8BA6CDFA36F8}" destId="{DA395A4D-1FAB-40E8-92CB-9B48ED3334FD}" srcOrd="0" destOrd="0" presId="urn:microsoft.com/office/officeart/2005/8/layout/matrix2"/>
    <dgm:cxn modelId="{92BE2A65-E5F0-4551-B3C1-195E6B0A8967}" type="presOf" srcId="{25CAC253-5A41-47D0-8081-1557A6EEC2BE}" destId="{3CC29816-960A-456F-A976-BA27E042D5AC}" srcOrd="0" destOrd="0" presId="urn:microsoft.com/office/officeart/2005/8/layout/matrix2"/>
    <dgm:cxn modelId="{AAA84A67-7FA5-4C40-97FC-FE88A9E0E149}" type="presOf" srcId="{D2C771C2-5145-48B9-9891-4E4ACB0FA52D}" destId="{56A06A96-0DFD-40C7-9325-6239A384969A}" srcOrd="0" destOrd="0" presId="urn:microsoft.com/office/officeart/2005/8/layout/matrix2"/>
    <dgm:cxn modelId="{F4F2544B-18F3-4739-92E3-D53F7F8B7584}" type="presOf" srcId="{DB720E4A-53BF-48F5-A878-61DB9CF27D5E}" destId="{5AD78F0A-01B6-4475-B292-3C27F8873BB3}" srcOrd="0" destOrd="0" presId="urn:microsoft.com/office/officeart/2005/8/layout/matrix2"/>
    <dgm:cxn modelId="{16CDD892-E5D7-4583-8A1B-79F9B9D46786}" srcId="{D6C6C316-4043-412A-85F3-8BA6CDFA36F8}" destId="{25CAC253-5A41-47D0-8081-1557A6EEC2BE}" srcOrd="1" destOrd="0" parTransId="{6BAC4B4F-357E-44FB-9CA6-67667300A934}" sibTransId="{0DC60ED0-CD3E-4B34-B5B1-21B6C9818892}"/>
    <dgm:cxn modelId="{654D4A9F-1C59-4612-AA62-ED7B2F59C124}" srcId="{D6C6C316-4043-412A-85F3-8BA6CDFA36F8}" destId="{D2C771C2-5145-48B9-9891-4E4ACB0FA52D}" srcOrd="2" destOrd="0" parTransId="{5889B27E-36D2-4A67-9C6B-5219CBFB0A94}" sibTransId="{65601BC5-D880-47E5-8E8E-EE673F32073A}"/>
    <dgm:cxn modelId="{E43D07FE-C1F4-4C75-B530-48AAC95B02D9}" type="presOf" srcId="{573C6E5E-327C-43D1-BA3B-B715E2B6B626}" destId="{612CD180-EDE3-4E96-90CC-DA35B638D569}" srcOrd="0" destOrd="0" presId="urn:microsoft.com/office/officeart/2005/8/layout/matrix2"/>
    <dgm:cxn modelId="{AF81108C-994B-4218-AAE0-227C5770E63A}" type="presParOf" srcId="{DA395A4D-1FAB-40E8-92CB-9B48ED3334FD}" destId="{5C1128F1-780C-4738-9051-648BC1876DAA}" srcOrd="0" destOrd="0" presId="urn:microsoft.com/office/officeart/2005/8/layout/matrix2"/>
    <dgm:cxn modelId="{0A2700D4-9646-4698-BE30-3F47C31CFA98}" type="presParOf" srcId="{DA395A4D-1FAB-40E8-92CB-9B48ED3334FD}" destId="{5AD78F0A-01B6-4475-B292-3C27F8873BB3}" srcOrd="1" destOrd="0" presId="urn:microsoft.com/office/officeart/2005/8/layout/matrix2"/>
    <dgm:cxn modelId="{0421ACEF-5F30-4FD4-8E8F-78C8455BB95C}" type="presParOf" srcId="{DA395A4D-1FAB-40E8-92CB-9B48ED3334FD}" destId="{3CC29816-960A-456F-A976-BA27E042D5AC}" srcOrd="2" destOrd="0" presId="urn:microsoft.com/office/officeart/2005/8/layout/matrix2"/>
    <dgm:cxn modelId="{7FD1C495-C9EF-4288-9F66-F69F9E8EE073}" type="presParOf" srcId="{DA395A4D-1FAB-40E8-92CB-9B48ED3334FD}" destId="{56A06A96-0DFD-40C7-9325-6239A384969A}" srcOrd="3" destOrd="0" presId="urn:microsoft.com/office/officeart/2005/8/layout/matrix2"/>
    <dgm:cxn modelId="{CFFF09A7-4336-4A14-B1D5-99D7E400CBB7}" type="presParOf" srcId="{DA395A4D-1FAB-40E8-92CB-9B48ED3334FD}" destId="{612CD180-EDE3-4E96-90CC-DA35B638D569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1128F1-780C-4738-9051-648BC1876DAA}">
      <dsp:nvSpPr>
        <dsp:cNvPr id="0" name=""/>
        <dsp:cNvSpPr/>
      </dsp:nvSpPr>
      <dsp:spPr>
        <a:xfrm>
          <a:off x="1913373" y="0"/>
          <a:ext cx="4525963" cy="4525963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D78F0A-01B6-4475-B292-3C27F8873BB3}">
      <dsp:nvSpPr>
        <dsp:cNvPr id="0" name=""/>
        <dsp:cNvSpPr/>
      </dsp:nvSpPr>
      <dsp:spPr>
        <a:xfrm>
          <a:off x="1216293" y="294187"/>
          <a:ext cx="2897956" cy="18103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600" b="1" kern="1200" dirty="0">
              <a:solidFill>
                <a:schemeClr val="tx2">
                  <a:lumMod val="50000"/>
                </a:schemeClr>
              </a:solidFill>
            </a:rPr>
            <a:t>Grup C</a:t>
          </a:r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 dirty="0"/>
            <a:t>LAMA</a:t>
          </a:r>
        </a:p>
      </dsp:txBody>
      <dsp:txXfrm>
        <a:off x="1304669" y="382563"/>
        <a:ext cx="2721204" cy="1633633"/>
      </dsp:txXfrm>
    </dsp:sp>
    <dsp:sp modelId="{3CC29816-960A-456F-A976-BA27E042D5AC}">
      <dsp:nvSpPr>
        <dsp:cNvPr id="0" name=""/>
        <dsp:cNvSpPr/>
      </dsp:nvSpPr>
      <dsp:spPr>
        <a:xfrm>
          <a:off x="4289639" y="316636"/>
          <a:ext cx="2836801" cy="18103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600" b="1" kern="1200" baseline="0" dirty="0">
              <a:solidFill>
                <a:schemeClr val="tx2">
                  <a:lumMod val="50000"/>
                </a:schemeClr>
              </a:solidFill>
            </a:rPr>
            <a:t>Grup D        </a:t>
          </a:r>
          <a:r>
            <a:rPr lang="tr-TR" sz="2400" b="0" kern="1200" dirty="0">
              <a:solidFill>
                <a:schemeClr val="bg1"/>
              </a:solidFill>
            </a:rPr>
            <a:t>LAMA veya</a:t>
          </a:r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b="0" kern="1200" dirty="0">
              <a:solidFill>
                <a:schemeClr val="bg1"/>
              </a:solidFill>
            </a:rPr>
            <a:t>LAMA+LABA</a:t>
          </a:r>
          <a:r>
            <a:rPr lang="tr-TR" sz="2400" b="0" kern="1200" baseline="30000" dirty="0">
              <a:solidFill>
                <a:schemeClr val="bg1"/>
              </a:solidFill>
            </a:rPr>
            <a:t>* </a:t>
          </a:r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b="0" kern="1200" baseline="0" dirty="0">
              <a:solidFill>
                <a:schemeClr val="bg1"/>
              </a:solidFill>
            </a:rPr>
            <a:t>LABA+ICS**</a:t>
          </a:r>
        </a:p>
      </dsp:txBody>
      <dsp:txXfrm>
        <a:off x="4378015" y="405012"/>
        <a:ext cx="2660049" cy="1633633"/>
      </dsp:txXfrm>
    </dsp:sp>
    <dsp:sp modelId="{56A06A96-0DFD-40C7-9325-6239A384969A}">
      <dsp:nvSpPr>
        <dsp:cNvPr id="0" name=""/>
        <dsp:cNvSpPr/>
      </dsp:nvSpPr>
      <dsp:spPr>
        <a:xfrm>
          <a:off x="1265309" y="2404861"/>
          <a:ext cx="2831315" cy="18103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600" b="1" kern="1200" dirty="0">
              <a:solidFill>
                <a:schemeClr val="tx1"/>
              </a:solidFill>
            </a:rPr>
            <a:t>Grup A</a:t>
          </a:r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b="0" kern="1200" dirty="0">
              <a:solidFill>
                <a:schemeClr val="bg1"/>
              </a:solidFill>
            </a:rPr>
            <a:t>Bir </a:t>
          </a:r>
          <a:r>
            <a:rPr lang="tr-TR" sz="2400" b="0" kern="1200" dirty="0" err="1">
              <a:solidFill>
                <a:schemeClr val="bg1"/>
              </a:solidFill>
            </a:rPr>
            <a:t>bronkodilatör</a:t>
          </a:r>
          <a:endParaRPr lang="tr-TR" sz="2400" b="0" kern="1200" dirty="0">
            <a:solidFill>
              <a:schemeClr val="bg1"/>
            </a:solidFill>
          </a:endParaRPr>
        </a:p>
      </dsp:txBody>
      <dsp:txXfrm>
        <a:off x="1353685" y="2493237"/>
        <a:ext cx="2654563" cy="1633633"/>
      </dsp:txXfrm>
    </dsp:sp>
    <dsp:sp modelId="{612CD180-EDE3-4E96-90CC-DA35B638D569}">
      <dsp:nvSpPr>
        <dsp:cNvPr id="0" name=""/>
        <dsp:cNvSpPr/>
      </dsp:nvSpPr>
      <dsp:spPr>
        <a:xfrm>
          <a:off x="4392487" y="2404861"/>
          <a:ext cx="2756818" cy="18103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600" b="1" kern="1200" dirty="0">
              <a:solidFill>
                <a:schemeClr val="tx1"/>
              </a:solidFill>
            </a:rPr>
            <a:t>Grup B</a:t>
          </a:r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b="0" kern="1200" dirty="0">
              <a:solidFill>
                <a:schemeClr val="bg1"/>
              </a:solidFill>
            </a:rPr>
            <a:t>LABA veya LAMA</a:t>
          </a:r>
        </a:p>
      </dsp:txBody>
      <dsp:txXfrm>
        <a:off x="4480863" y="2493237"/>
        <a:ext cx="2580066" cy="16336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2-02-02T12:35:05.64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18415 12383 0,'18'0'375,"-1"0"-328,1 0-16,0 0 16,-1 0 0,1 0 0,-1 0-1,1 0-30,0 17 15,-1-17-15,1 0 0,17 0 46,-17 0-46,0 0 15,17 0-15,-17 0 15,-1 0 16,18 0-16,-35 18-31,18-18 31,0 0-15,-1 0-1,1 0 17,0 17-17,-1-17 17,19 0-1,-19 18 0,1-18-15,-1 0-1,1 0 32,0 18-31,-1-18 15,1 0-15,0 0 15,-1 0 0,1 0 16,0 0-16,-1 0 1,1 0-1,-1 0 0,1 0-15,0 0 31,-1 0-32,1 17 32,0-17-31,-1 0 15,1 0-31,0 0 47,-1 0-16,1 0-15,-18 18-1,35-18 1,-17 0 15,-1 0 0,1 0 1,17-18-1,1 1 16,-19 17-16,1-18 0,0 18 1,-1 0-1,1 0-16,-1 0 17,1 0-17,0 0 1,-1 0-16,1 0 47,0 0-32,-1 0 1,19 0 0,-1 18 15,-18-18-15,1 0-16,0 0 31,17 0-16,-17 0 1,-1 0 0,1 0-1,0 0 1,-1 0 0,19 0-1,-19 0 1,18-18-1,1 18 1,-19 0 0,19 0-1,-19 0 1,19 0 15,-19 0-15,1 0-1,-1 0-15,1-18 32,17 18-17,-17-17 1,0 17 0,-1 0-1,1 0 1,0 0 15,-1 0-31,18 0 16,1-18-1,-19 18 17,19 0-17,-19 0 1,19 0-1,-19 0 1,36 0 15,-35 0-31,17 0 16,-17 0 0,-1-17-1,1 17 1,53 0-1,-19 0 17,-34 0-17,0 0-15,-1 0 16,1 0 0,0 0-1,17-18 1,-17 18-1,-1 0 1,1 0 0,17 0 31,-17 0-32,-1 0 1,1 0-1,0 0 1,-1 0 0,19 0-1,-19 0 1,1 0 0,0 0-1,-1 0 1,1 0 15,-1 0-15,1 0 15,17 0-15,-17 0 15,0 0-16,-1 0-15,1 0 32,0 0-17,-1 0 1,1 0 31,-1 0-32,1 0 1,0 0-16,-1 0 16,1 0-1,0 0 17,-1 0-17,1 0 16,17 0-15,-17 0 15,-1 0-15,19 0 15,-1 0-15,-17 0-1,-1 0 1,1 0 0,17 0-1,-17 0 1,0-18 0,34 18-1,-34 0 1,0 0-1,-1-17 1,1 17 0,0 0-1,-1 0 1,19 0 0,-19 0 15,1 0-16,17 0 1,-17 0 0,-1 17-1,1-17 1,0 0 0,-1 0-1,1 0 1,0 0-1,17 0 1,0 0 31,-17 0-31,-1 0 15,19 0-16,-19 0 1,1 0 0,0 0-1,-1 0 1,1 0 0,0 0-16,-1 0 15,1 0 1,35 0-1,-36 18 1,19-18 0,-19 0 15,1 0-15,17 0-1,-17 0 1,-1 0-1,1 0 1,0 0-16,35 0 16,-18 0 15,-17 0-15,-1 0 15,1 0-16,-1 18 1,1-18 0,17 0-1,-17 0 17,0 0-1,-1 0-16,1 0 1,0 0 0,-1 0-1,1 0 1,0 0 0,-18-18-1,17 18 1,1 0-16,-1 0 15,1 0 17,0 0-32,-1 0 47,1 0-32,17 0 16,-17 18-15,0-18 15,-1 0 1,1 0 46,-1 0-78,1 0 78,0 0-63,-1 0 32,1 0 47,0 0-16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2-02-23T21:33:10.45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16739 16598 0,'36'0'609,"-19"0"-609,1 0 16,17 0 0,-17 0-1,17 0 1,-17 0-1,17 0 1,-17-17-16,-1 17 16,19 0-1,-1-18 1,-18 18 0,19-18 15,-19 18-31,19 0 15,-19 0 1,36 0 0,-35 0-16,35 0 15,-18 0 1,53 0 0,-70 18-1,35-18 1,0 0-1,-36 0 1,36 18 0,-17-18-1,-19 0 1,1 0 0,35 0 15,-36 0-16,19 0 1,-1 0 0,-17 0-1,17 0 1,18 0 0,-18 0-1,-17 0-15,17 0 16,36 0-1,17 0 1,-35 0 0,-18 0-1,35 0 1,-52 0 0,35 0 15,-35 0-16,17 0 1,18 0 0,-36 0-1,36 0 1,-17 0 0,-1 0-1,0 0 1,1 0-1,-19 0 1,18 0 0,-17 0-1,17 0 1,18-18 0,-17 18 15,-19 0-31,36 0 31,-35 0-15,17 0-1,0 0 1,1 0 0,-1 18-1,0-18 1,0 0-1,36 0 1,-18 17 0,-18-17-1,0 0 1,1 0 0,-1 0 15,0 0-16,-17 0 1,35 18 0,-36-18-1,19 0 1,17 0 0,-36 0-1,19 0 1,-19 0-1,18 0 1,1 0 0,-1 0-1,18 0 1,-18 0 15,-17 0-15,17 0-1,-17 0 1,17 0 0,-17 0-16,35 0 15,-18 17 1,18 1 0,35-18-1,-53 0 1,18 0-1,-18 0-15,18 0 16,-35 0 0,53 0-1,-36 0 1,-17 18 0,34-18-1,-16 0 16,17 0 1,-18 0-17,-17 0-15,-1 0 16,18 0 0,18 0-1,-17 0 1,-1 0-1,0 0 1,-17 0-16,17 0 31,-17 0-15,-1 0-16,19 0 16,-19 0-1,36 17 1,-17-17 15,-1 0-15,35 0-1,-34-17 1,17 17 0,-18-18-16,0 18 15,-17 0 1,35 0-1,-36 0 1,1 0 0,17-18-1,0 18 1,-17 0 0,17 0-1,1 0 1,-19 0 15,36 18-15,-17-18-1,-1 0 1,18 0 0,17 0-1,-17 0 1,-18 0-1,-17 0 1,0 0-16,35 0 16,-18 0-1,18 0 1,-18 0 0,18 0-1,-18 18 16,18-18-31,-17 0 32,-1-18-17,0 18 1,36 0 0,-36 0-1,18 0 1,0 0-1,-36 0 1,36-18 0,-17 18-1,16 0 1,37-17 0,-54 17-1,0 0 1,18 0 15,-18 0 0,-17 0-31,17 0 16,-17 0 0,0 0-1,17 0-15,-17 0 16,34 0-1,-16 0 1,-1 0 0,-17 0-1,35 0 1,-36 0 0,36 0-1,-18 0 1,-17 0-1,17 0 17,1 0-17,-1 0 1,-17 0 0,17 0-1,0 0 1,0 0-1,1 0 1,-1 0 0,18 0-1,-18 0 1,18 0 0,0 0-1,0 0 1,-18 0-1,0 0 17,1 0-17,-19 0 1,19 0 15,-1 0-15,-17 0-1,-1 0 1,1 0 15,-1 0-31,1 0 32,0 0-32,-1 0 15,1 0 16,0 0 1,-1 0-17,1 0 32,0 0-16,-1 0 16,1 0 31,-1 0-31,1 0-31,0 0 0,-1 0-1,1 0 1,0 0-1,-1 0 1,1 0 0,0 0-1,-1 17 1,1-17 0,-1 18 343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2-02-23T21:33:15.07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9490 17057 0,'17'0'609,"1"0"-593,17 0-16,-17 0 31,0 0-31,17 0 16,-18 0-1,1 0 1,0-18 0,17 18-1,0 0 1,1 0 0,-1 0-1,35 0 1,-52 0-1,35 0 1,0 0 0,-18 18-1,0-18 17,18 0-17,0 0 1,-17 0-1,-1 0-15,0-18 16,18 18 0,18 0-1,-36 0 1,0-17 0,18 17-1,-18 0 1,-17 0-1,17 0-15,1 0 16,-19 0 0,36 0-1,-18 0 17,18 0-17,0 0 1,0 0-1,-18 0 1,36 17 0,-36-17-1,1 0 1,16 0 0,-34-17-1,17 17 1,1 0-1,17 0 1,17 0 0,-35 0-1,18-18 1,-35 18 15,17 0-15,0 0-1,-17 0 1,17 0 0,1 0-1,-19 0 1,36 0 0,-35-18 15,17 18-31,-17 0 15,17 0 1,0-17 15,1 17 1,-19 0-17,1 0 1,0 0-1,17 0 1,-18 0 0,1 0-1,0 0 1,-1 0 0,1 0-16,0 17 31,-1-17-16,1 18 1,0-18 0,-1 0-16,1 0 31,-1 0-15,1 0-1,0 0 1,17-18-1,-17 18 1,17 0 15,0 0-15,1 0 0,-19 0-1,1 0 1,17 0-1,-17 0 17,-1 0 15,1 0-16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2-02-23T21:33:19.27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13035 16916 0,'71'0'328,"-54"0"-313,54 0-15,17 0 16,0 0 0,18 0-1,-71 0 1,36 0-1,0 0 1,34 0 0,-34 0-1,17 0 1,18 0 0,-71 0-1,18 0 1,0 0-1,0 0 1,-18 0 0,-17 0-16,17 0 15,18 0 1,0 0 0,-18 0-1,-17 0-15,35 0 16,0-18 15,-18 18-15,18 0-1,-18 0 1,-17 0 0,-1 0-1,36 0 1,-17 0-1,34 0 1,-52 18 0,35-18-1,0 0 1,-18 0 0,18 0-1,-35 0 1,-1 0-1,36 0 17,-18-18-17,18-17 1,-17 35 0,-1 0-1,0 0 1,53 35-1,-35-35 1,-17-18 0,-1 1-1,-18 17 1,19 0 0,-1 0-1,-17 17 1,17 1 15,0-18-15,18 18-1,-18-18 17,-17 0-32,17 0 15,-17 0 1,17 0-1,0 0 1,1 0 0,-1 0 15,-17 0-15,17 0-1,-17 0 1,-1 0 15,1 0-15,0 17-1,-1-17 1,1 0 0,-1 0 46,1 0-15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2-02-23T21:34:23.21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11571 17815 0,'18'0'547,"-1"0"-531,1 0-16,17 0 15,-17 0 1,17 0 0,1 0-1,-1 0 1,0 0 0,0 0-1,-17 0 1,0 0-1,17 0 1,-17 0 0,34 0-1,-34 0 1,35 0 0,-18 0-1,1 0 1,34 18-1,-35-18 1,18 0 0,18-18-1,-36 18 17,0 0-17,-17 0 16,17 0-31,-17 0 32,0 0-17,35 0 1,-36 0 0,1 0-1,-1 0 1,19 0-1,-19 0-15,1 0 16,0 0 0,-1 18-1,36-18 1,-18 0 0,-35 18-1,53-1 16,-35-17-15,17 0 0,-17 0-16,0 0 15,17 0 1,18 0 0,-36 0-1,36 0 1,0 0-1,-17 0 1,-1 0 0,35 0-1,-52 0 1,17 0 0,18 0-1,-35 0 1,17 18 15,0-1-15,1-17-1,-1 0 1,0 18 0,1-18-1,-1 0-15,0 0 16,0 0-1,18 0 1,0 0 0,-18 0-1,1 18 1,-1-18 0,0 0-1,-17 17 16,17-17-31,18 0 32,-35 18-17,17-18 1,36 18 0,-36-18-1,-17 0 1,34 0-1,-16 0 1,-1-18 0,0 18-1,1 0 1,-19 0 0,18 0-1,1 0 1,-19 0 15,19 0-15,17 0-1,-36 0 1,1 0 0,17 0-1,-17 18-15,17-18 16,0 17-1,36-17 1,-36 0 0,0 0-1,54 0 1,-72-17 0,36 17-1,0 0 16,-18-18-15,54 18 0,-54-18-1,0 1 1,36 17 0,-54 0-1,19 0 1,-1-18-1,-17 18 1,17 0 0,0 0-1,0 0 1,-17 0 0,17 0-1,1 0 16,-1 0-15,0 18 15,-17-18-15,-1 0-16,1 17 16,17-17-1,1 0 1,-19 0-1,36 0 1,-18 0 0,18 0-1,-17 0 1,-1 0 0,0 18-1,-17-18 1,17 0-1,18 18 17,-35-18-17,-1 0 1,1 0-16,17 0 16,18 17 15,-35-17-16,17 0 1,-17 0-16,17 0 16,0 0-1,18 18 1,0-18 0,0 18-1,35-18 16,-17 0-31,-36 0 32,-17 0-32,35 0 15,-18 0 1,0 0 0,18 0-1,-18-18 1,1 18-1,16 0 1,-16 0 0,17 0-1,-18 0 1,-17 0 0,52 0-1,-17-18 1,-35 1-1,52-1 17,-34 18-17,16 0 1,-16-18 0,-19 18-1,19 0 1,-19 0-1,19 0 1,-1 0 0,0 0-1,36 18 1,-36 0 0,18-18-1,0 0 1,-18 0-1,-17 0 1,35-18 15,-18 18-15,0-18 0,-17 18-16,52-17 15,-34-1 1,17 0-1,-18 1 1,18 17 0,-18-18-1,18 18 1,-18 0 0,1 18-1,16-1 1,1 1-1,-35-18 17,53 0-17,17 0 1,-18 0 0,1 0-1,-54 0-15,36-18 16,0 1-1,-17 17 1,-1-18 0,0 1-1,0 17 1,-17 0 0,17 0-1,18-18 1,-17 18-1,-1 0 1,53 18 15,-53-1-15,18 1 0,-18-18-1,-35 17 1,53-17-1,-17 0 1,-19 0 0,36 0-1,0 0 1,-18 0 0,1 0-16,34-17 15,1 17 1,-1 0-1,-34-18 17,-19 18-32,19-17 31,-1 17-15,0 0-1,0 0 1,1-18-1,17 18 1,-18 0 0,-17 0-1,17 0 1,0 18 0,-17-18-1,-1 0-15,1 17 16,0-17-1,17 0 17,-17 18-1,17-18-15,-18 0-1,1 0 1,0 0-1,-1 0 1,1 0 0,0 0-16,-1-18 15,19 18 1,-1 0 0,-18 0-1,19 0 16,-19 0 16,1 0 0,0 0 47,-1 0-78,1 0 30,0 0-30,-1 0-16,19 0 16,-19 0 31,1 0-16,-1 0 0,1 0 0,0 0 1,-18-17-1,17-1 0,-17 36 125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2-02-25T04:07:36.34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12929 16704 0,'18'0'516,"0"0"-485,-1 0-16,1 0 64,0 0-33,-1 0-14,1 0-32,-1 0 31,1 0 0,0 0 0,-1 0 32,1 0-47,0 0 15,-1 0 16,1 0-16,0 0 47,-1 0 0,1 0-47,-1 0-31,1 0 79,0 0-79,-1 0 31,1 0 47,0 0-47,-1 0 0,1 0-15,0 0 15,-1 0 32,1 0-16,-1 0-16,1 0-15,0 0 30,-1 0-30,1 0 15,0 0 16,-1 0-31,1 0 15,0 0-15,-1 0 15,-17-18-15,18 18 15,0 0-16,17-17 17,-18 17-17,1 0 1,0 0-16,-1 0 31,1 0 0,0-18-15,-1 18 0,1 0 15,0 0-15,-1 0-1,1 0 1,-1 0-1,1 0 17,17 18-32,-17-18 31,0 0-15,-1 0-1,1 0 1,0 0 15,-1 0-31,1 0 31,-1 0-31,1 0 32,0 0-17,17 0 1,-17 0-1,-1 0 1,1 0 0,17 0-1,-17 0 1,0 0-16,17 0 47,-18 0-32,19 0 32,-19 0-15,1 0-17,0 0 32,-1 0-16,1-18-15,0 18 0,-1 0-1,1 0 1,-18-18-1,17 18 1,1-17 15,0 17-15,-1-18 0,19 18 15,-19 0 16,1 0-32,0-17 1,-1 17 0,1 0-1,-1 0 1,1 0-1,0 0-15,-1 0 32,1 0-1,17 0-15,-17 0 15,0 0-16,-1 0 1,1 0 15,0 0-15,17 0 0,-18 17 30,1-17-46,0 18 32,-1-18-32,1 0 0,0 0 15,-18 17 17,35-17-17,-17 0 1,-1 0-16,1 0 15,-1 0 17,1 18-1,0-18-15,-1 0-16,1 0 15,0 0-15,-1 0 16,1 0 31,0 0-47,-1 0 15,1 0 17,-1 0-17,1 0 16,0 0 16,-1 0-15,1 18-1,0-18 0,-1 0-15,-17 17 15,18-17-15,0 0-1,-1 0 1,1 0 15,0 0-15,-1 0-1,1 0 1,17 0 0,-17 0-1,-1 0 1,1-17 15,17 17-15,-17 0-1,17 0 1,0 0 0,1 0 15,-19 0-31,19 0 15,17 0 1,-36 0 0,1 0 15,35 0-15,-18 0-16,-17 0 31,-1 0-16,1 0 1,17 0 0,-17 0-1,17 0-15,-17 0 32,-1 0-17,1 0 1,0 0-1,-1 0 1,1 0 31,0 0-47,-1 0 31,19-18-15,-19 18-1,1 0 17,-1 0-32,1 0 31,0 0-31,17 0 16,-35-18 15,18 18-16,-1 0 1,-17-17 0,18 17-1,0 0 17,-1 0-32,1-18 31,-1 18-16,1 0 1,0 0 15,17 0-31,0 0 16,1 0 0,-1 0-1,-17 0 1,17 0-1,-18 0 1,19 0 0,-1 0 15,0 18-31,-17-18 16,17 0 15,-17 0-31,17 17 15,-17-17 1,-1 0 0,1 0-1,0 18 17,-1-18-17,1 0 1,0 0-1,-1 0 1,18 0 15,1 0 16,-19 0-16,1 0 1,0 0-1,-1 0-15,1 18 30,0-18-30,-1 0 15,1 0-15,0 0 15,-1 17 16,1-17 31,-1 0-31,1 0 16,0 0 171,-1 0-187,1 0 109,-36 0 235,1 0-360,-1 18 16,0-18-16,1 0 0,-1 18 1,1-18-17,-1 0 1,0 0 31,1 0-32,-1 0 1,0 0 15,1 0 0,-1 0 1,0 0-17,1 0 1,-1-18 15,0 18-15,1 0-1,-1 0 1,1 0 0,-1 0-1,0 0 1,1 0 15,-1 0-15,0 0-1,-17 0 1,0 0 0,17 0-1,1 0-15,-1 0 16,-35 0 0,35 0 15,1 0-16,-19 0 1,19 0 0,-1 0 15,-17 0-15,17 0 15,1 0-31,-1 0 15,0 0 1,1 0 15,-1 0-31,0 0 16,1 0 0,-1 0-1,0 0 1,1 0 15,-1 0-15,-17 0-1,17 0 1,1 0 0,-1 0-1,0 0 16,1 0-31,-1 0 16,-35-18 0,53 1-1,-17 17 1,-1 0 15,-17-18-31,17 18 31,0 0-15,1 0 0,-1 0-1,0 0 1,1 0-16,-18 0 31,17 0 0,0 0-31,1 0 16,-1 0 0,-17 0-1,17 0 17,0 0-32,1 0 15,-1 0 1,-17 0-16,17 18 15,1-1 17,-1-17-17,-17 0 1,17 0-16,0 0 31,1 0-15,-19 0-1,19 0 1,-1 0 0,1 0-1,-1 0 1,-17 0 15,17 0-15,0 0-1,1 0 17,-1 0-17,0 0 1,18-17 0,-17 17-1,-1 0 1,1 0-16,-19 0 31,19 0-15,-19 0-16,1 0 15,17 0 1,-17 0 0,-18 17-1,0-17 1,18 0-1,17 0 1,-35 0 0,36 0-1,-18 0 1,17 0 15,-35 0-15,0 0-1,35 0 1,1 0 0,-18 0-1,17 0 1,0-17 0,-17 17-1,17 0 1,1 0-1,-19 0 1,19 0 0,-1 0-1,-17 17 32,17-17-31,-17 0-1,17 0 17,1 0-17,-1 0 1,0 0 0,1 0-16,-1 0 15,0 0 16,1 0-15,-1 0 0,1 0-1,-19 0 1,19 0 0,-1 0-1,0 0 1,1 0-1,-1 0 1,0 0 0,1 0-1,-1 0 1,-17 0 0,0 0-1,17 0 1,0 0 15,1 0-15,-19 0-1,19 0 1,-1 0-16,-35 0 31,36 0-15,-1 18-16,0-18 15,-17 0 1,-18 0 0,35 0-1,-17 0 1,18 0 0,-19 0 30,1 0-46,17 0 16,1 0 15,-1 0-15,0 0 15,1 0-15,-1 0-16,1 0 15,-1 0 17,0 0-17,1 0 1,-1 0 0,0 0-1,1 0 1,-1 0-1,0 0 1,-17 0 15,17 18-31,1-18 16,-1 0 15,1 0-31,-1 0 16,18 17-1,-35-17 1,17 0 0,0 0-1,1 0 17,-1 0-17,-17 18 1,17-18-1,18 18 1,-35-18 0,17 0-1,-17 0 17,0 0-1,17 0 0,0 0 47,1 0-47,-1 0-15,1 0 15,-1 0-15,0 0 0,1 0 30,-1 0-14,0 0 15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2-02-25T04:01:53.56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12682 16757 0,'0'-18'297,"18"18"-282,0 0 16,70 0-15,-53 0 0,0 0-1,-35 18-15,53-18 16,-17 0 0,-19 0-1,19 0 1,-1 0 15,-18 0-15,1 0-1,35 0 1,-35 0 15,17 0-15,-17 0-16,-18 18 15,17-18 1,18 0 0,-17 0-1,0 0 1,-1 0 0,1 0 15,0 0-16,17 0 17,-17 0-17,-1 0 1,1 0 15,-1 0-15,1 0-1,0 0 1,17 0 0,-17 0-1,-1 0 1,19 0 0,-19 0-1,1 0 1,17 0 15,-17 0-31,-1 0 16,1 0-1,17 0 1,1 0 0,-19 0-1,1 0 1,17 17-1,0-17 1,1 18 0,-19-18-1,19 18 1,-1-18 0,-17 0-1,-1 17 16,1-17-15,17 0 0,0 0 15,-17 0-15,0 0-1,-1 0 1,1 0-1,17 0 1,-17 0 15,0 0-15,-1 0 15,1 0-31,-1 0 31,1 0-15,0 0 0,-18-17-1,35 17 1,-17 0 0,-1 0-1,19 0 1,-1-18-1,-18 18 1,1 0-16,17 0 16,18 0-1,0 0 1,-18 0 0,-17 0-1,17 0 16,-17 0-15,0 0 0,-1 0-1,1 0 1,17 0 0,-17 0-1,0 0 1,17 0-1,-18 0 1,1 0 0,17 0-1,1 0 1,-19 0 15,1 0-15,0 0 15,-1 0-31,1 0 16,-1 0-1,1 0 1,0-18 0,-1 18-1,36 0 1,-35 0 15,0 0-15,-1 0-1,1 0-15,-1 0 16,1 0 0,0 0 15,17 0-16,0 0 1,1 0 0,-19 0-1,19 0 1,34 0 0,-35 0-1,1 0 1,17 0-1,-18 0 1,18 0 0,-18 0-1,0 0 1,1 0 0,-19 0-1,1 0-15,35 0 47,-36 0-31,1 0-1,0 0 1,17 0 0,-17 0-1,-1 0 1,1 0-1,0 0 1,-1 0-16,1 0 16,-1 0-1,19 0 1,-19 0 15,1 0-15,0 0-1,-1 0 1,19 0 0,-19 0 15,1 0-15,-1 0-1,1 0 1,0 0-16,-1 0 15,19 0 1,-19 0 0,19 0-1,-19 0 1,36 18 0,18-18-1,-36 0 1,18 0-1,17 0 1,-52 0 0,35 0-1,-18 0 1,-17 0 0,35 0-1,-36 0 1,1 0-1,35 0 1,-35 18 0,17-18-1,-17 0-15,17 0 16,0 0 15,18-18-15,-35 18-1,-1 0 1,1 0 0,0 0-1,17 0 1,0 0 0,-17 0 15,-1 0-31,19 0 15,-1 0 1,0 0 0,1 0-1,16 0 1,1 0 0,0 0-1,0 0 1,18 0-1,-18 0 1,0 18 15,-36-18-15,19 0 0,16 0-1,-34 0 1,0 0-1,35 0 1,-18 0 0,-17-18-1,17 18 1,-18 0 0,36 0-1,-17 0 16,-19 0-15,19 0 0,-19 0-1,18 0 1,36-18 0,-36 1-1,18-1 1,-17 18-1,-19 0 1,36 0 0,-18 0-1,-17 0 1,35 0 0,-35 18-1,17-18 1,0 0-1,-17 0 1,17 0 15,-17 0-15,17 0 0,0 0-1,-17 0 1,-1 0-1,19-18 1,-1 18 0,-17 0-1,-1 0 1,19 0 15,-19 0-15,1 0-1,0 0 17,-1 0-1,1 0 63,-1 0 124,1 18-186,0-18-1,-1 0 31,1 0 79,0 0-47,-1 0-79,1 0 1,0 0 15,-18 17 16,0 1 438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2-02-23T21:32:23.80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14376 15699 0,'0'-18'172,"0"0"-156,17 18 15,19 0-16,-19 0 1,1 0 15,0 0-15,-1 0-16,1-17 31,-1 17-15,1 0-1,0 0 1,-1 0 0,19 0-1,-19 0 1,1 0 0,0 0-16,17 0 15,-18 0 1,1 17-1,0-17 17,-1 0-17,1 0 1,0 0 15,-1 18-31,19-18 31,-19 18 1,1-18-1,17 0 0,-35 17-15,18-17-1,17 0 17,-17 0-1,-1 0-31,19 0 31,-1 0-15,-17 0-1,-1 0 1,1 0 0,-1 0-16,1 0 15,0 0 1,-1 0 0,1 0-1,0 0 16,17 0-15,-17 0 0,17 18 15,-18-18-15,1 0-1,0 0 1,-1 0 15,1 0-31,0 0 31,-1 0-15,1 0 0,0 0-1,17 0 1,-17 0-1,17 0 1,-35-18 0,35 18 15,-17 0-31,-1-17 16,1 17-1,0 0 16,-1 0-31,1 0 16,17 0 0,-17 0 15,17 0-15,0 0-1,-17 17 1,0-17 15,-1 0-15,1 0-1,0 0 1,17 18 15,-18-18-15,-17 18-1,18-18 1,0 0 0,17 0-1,0 0 1,-17 0 0,0 0-1,17 0-15,-17 0 16,-1 0-1,1 0 1,-1 0-16,1 0 31,17 0-31,1 0 32,-19 0-17,1 0 1,17 0-1,-35-18 1,35 18 0,1 0-1,-19 0 1,1-18 0,0 18-1,-1 0 1,1 0-1,35 0 1,-18 0 15,-17 0-15,-1 0-16,19 0 31,-19 0-15,19 0-1,-1 0 1,0 0 0,-17 0-1,-1 0 1,1 0 0,17 0-1,1 0 1,-19 0 15,19 0-15,-19 0-1,1 0 1,-1 0 0,1 0 15,0 0-31,17 0 15,0 0 1,18 18 0,-18-18-1,18 0 1,-17 18 0,17-18-1,-18 0 1,0 0-1,18 0 1,0 0 0,-35 0-1,17 0 1,18-18 15,-36 0-15,1 18-1,17 0 1,-17 0 0,0 0-1,17 0 1,-17 0 0,-1 0-1,1 0 1,-1 0-1,1 0 17,0 0-17,-1 0 17,1 0-32,0 0 31,-1 0-16,1 0 1,0 0 62,-1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2-02-23T21:32:28.73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18574 15716 0,'17'0'203,"-17"-17"-187,36 17-16,-36-18 15,0 0 1,17 1 15,-17-1-15,0 0-1,18 18 1,17 0 93,1 0-93,-1 0-16,0 0 16,-17 0 15,-1 0-16,19 0 1,-19 0-16,1 0 16,17 0 15,-35-17-31,35 17 16,18-18-1,-17 18 1,69-17-1,-34 17 1,35 0 0,-71 0-1,36 0 1,-1 0 0,-34-18 15,34 18-16,18 0 1,-35 0 0,-18 0-1,-17 0-15,35 0 16,-35-18 0,-1 18-16,36 0 15,0 0 1,-35 0-1,70 0 1,-53 0 0,36 0-1,88 18 1,-54-18 0,72 18 15,-71-1-16,-36-17 1,1 18 0,-54-18-1,36 0 1,-17 17 0,-1-17-1,-18 0 1,19 0-1,17 0 1,0 18 0,-18-18-1,18 18 1,-18-18 0,18 17-1,-18-17 16,1 0-15,-19 0 0,18 0-1,-17 0 1,0 0 31,-1 0-16,1 0 0,17 18 1,-17-18-17,17 18 16,-17-18 16,-1 0-31,1 0 0,0 17-1,-1-17-15,1 0 16,0 0-1,-1 0 1,19 0 0,-19 18-1,1-18 1,0 0 0,-1 0-1,18 0 16,1 0-15,-1 0 31,0 0-31,-17 0-1,17 0 1,-17-18-1,17 18-15,18 0 16,0 0 0,0 0-1,0-17 1,-18 17 0,53 0-1,-17 0 1,-1 0 15,54 0-15,-71 0-1,0 0 1,0 0 0,-36 0-1,36 0 1,-18 0-1,18 0 1,-17 0 0,34 0-1,-35 0 1,1 0 0,-1 0-1,18 0 16,-18 0-15,18 0 0,0 0-1,18 0 1,-1 0 0,1 0-1,-18 0 1,35 0-1,-71 0 1,36 0 0,-17 0-1,-19 0 1,19 0 0,-1 0-1,-18 0 1,19 0 15,-19 0-15,19 0-1,-1 0 1,0 0 0,0 0-1,18 0 1,-35 0-1,17 0 1,1 0 0,-19 0-1,1 0 1,0 0 0,17 0-1,0 0 16,0 0-15,1 0 15,-19 0-15,1 0-16,0 0 16,-1 0-1,1 0 1,17 0-1,-17 0 1,17 0 0,18 0-1,-35 0 1,52 0 0,-35 0 15,-17 0 16,0 0-32,-1 0 32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2-02-23T21:32:34.04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18344 15699 0,'0'-18'312,"18"0"-312,0 1 16,-1 17-1,1 0-15,-18-18 16,0 0 15,18 18 0,-1-17 16,-17-1-15,18 18 124,0 0-141,-1 0 1,1 0 0,-1 0-1,1 0-15,0 0 16,17 0 15,-17 0-15,-1 0-1,1 0-15,0 0 16,-1 0 0,19 0-1,-36 18-15,35-18 32,-18 0-17,1 17-15,0-17 16,-1 0-1,19 18 1,-19-18 0,19 0 15,-19 0 0,1 0-15,-1 18-1,19-18 1,-19 0 0,-17 17-16,18-17 15,17 18 17,-17-18-17,0 0 1,17 18-1,-35-1 17,17-17-32,1 0 31,0 0-31,-1 18 31,1-18-15,0 0-1,-1 0 1,1 0 0,0 0-1,17 0 1,-17 0 15,-1 0-15,1 0-1,-1 0 17,1 0-32,-18 18 15,35-18 17,-17 0-17,0 17 16,-1-17-15,1 0-16,0 18 16,-1-18-1,1 0 17,17 0-17,-17 0 1,-1 0-1,1 0 1,17 0 0,1 0-1,-1 0 1,-18-18 0,36 18-1,-35-17 1,53-1-1,-36 0 1,0 18 0,0 0-1,1 0 1,-19 0 0,1 0-1,0 0 1,17 0-1,-17 0 1,-1 0 0,18 0 15,-17 0-15,0 0-1,-1 0 1,1 0-1,17 0 1,-17 0 15,0 0-15,-1 0-16,1 0 16,17 0 15,-17-17-16,-1 17 1,1 0-16,0-18 16,-1 18 15,1 0-15,0 0-1,-1-18 1,19 18-1,-19 0 17,18 0-32,1 0 15,-19 0 1,54 0 0,-36 0-1,-17 0 1,17 0-1,0 0 1,1 0 0,-19 0 15,1 0-15,17 0-1,-17 0 16,17 0-15,-17 0 0,-1 0-1,1 0 1,0 0-16,-1 0 16,1 0-1,0 0 1,-1 0-1,19 0 1,-19 0 0,1 0-1,17-17 17,-17 17-17,17 0 1,0 0-1,-17 0 1,0 0 0,-1 0-16,36 0 15,-35 0 1,-1 0 0,19 0-1,-1 0 1,-17 17-1,-1-17 1,36 0 0,0 0-1,-18 0 17,18 0-17,-17 0 1,-19 0-1,18 0 1,1 0 0,-19 0-1,1 0 1,0 18 0,17-18-1,0 0 1,-17 0 15,-1 0-31,-17 18 16,18-18-1,0 0 1,-1 0 15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2-02-23T21:32:42.97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9296 16051 0,'17'-17'187,"1"17"-171,0-18-16,-1 0 31,1 18 0,0-17 32,17 17 46,0 0-109,0 0 0,18 0 31,-17 0-31,34 17 16,-35-17 0,54 18-1,-36-18 1,-36 0 0,36 0-1,18 0 1,-36 0-1,0 0 1,18 0 0,-18 0-1,18 18 1,-35-1 15,17-17-31,0 0 31,1 0-15,-19 0 0,19 18-1,-1 0 17,-17-18-32,-1 17 15,1-17 1,17 0-1,-17 0 1,-1 0 0,1 18-1,0-18 1,-1 0 0,36 18 15,-17-1-31,16-17 31,1 0-15,-35 0-1,35 0 1,-18 0 0,0 0-1,18 0 1,-35 0-1,17 0 1,-17 0 0,0 0-1,17 0 1,0 0 15,-17 18-31,17-18 31,-17 18-15,35-18 0,-36 17-1,19-17 1,-19 0-16,1 0 16,17 0-1,0 0 16,1 0-15,-19 18 0,19-18-16,-19 0 31,1 0-15,-1 0-16,1 0 31,0 17-31,-1-17 31,1 0-15,35 0-1,-18 0 17,-17 0-17,0 0 1,17 0-1,-18 0 1,1 0 0,0 0-1,-1 0 1,1 0 0,0 0 15,-1 0 0,1 0-15,0 0-1,-1 0 17,1-17-17,-1 17 32,-17-18-47,18 18 31,0-17 16,-1 17 0,-17-18 16,-17 18 171,-1 0-187,0 0-16,1 18 16,-1-18-47,1 17 16,-1-17 15,0 0 0,1 18-31,-1-18 31,-17 0-15,17 0 0,0 0-16,-17 0 31,0 0-16,17 0-15,1 0 16,-19 0 0,1 0 15,17 0 0,1 0-31,-1 0 0,0 0 31,1-18-15,-1 18 0,-17 0-1,17 0 1,-17-17 0,0 17-1,-1-18 1,19 18-1,-36 0 1,18 0 0,17 0-1,-17 0 1,-1 0 0,19 0-1,-18 0 1,17 0-1,0-18 1,-35 18 15,36 0-15,-1-17 0,-17 17-1,-1 0 1,1-18-1,18 18 1,-1-18 0,-35 18-1,18-17 1,17 17 0,-17 0-1,0 0 1,17 0-1,-17-18 32,17 18-31,0 0 0,1 0-1,-1 0 1,0 0-1,1 0 1,-1 0 0,1-18-1,-1 18 1,0 0 0,1 0 15,-1 0-31,0 0 15,-17-17 1,17 17 0,-17 0 15,17 0-15,-17 0-1,18-18 1,-1 18-16,0 0 15,-17 0 1,0 0 0,17 0-1,0 0 1,-34-18 0,16 18-1,-17-17 16,18 17 1,17 0-17,-17 0 1,0 0 0,17 0-1,1 0-15,-1-18 16,-17 18-1,-1 0 1,19 0 0,-1 0-1,0-17 1,-17 17 0,0-18 15,17 18 0,-17-18-15,0 18 31,17 0-32,0 0 16,1 18-31,-1-18 32,18 18-17,-17-1 1,-1-17 0,0 18-16,1-18 31,-1 0-16,0 0 32,1 17 0,-1-17-47,0 18 63,18 0-48,-17-1 32,34-17 156,1 0-171,0 0-1,-18 18 0,17 0 0,-17-1-15,18-17 0,-18 18-1,18-18 1,-1 0-1,-17 18 1,18-18 0,0 0-1,-1 0 32,1 0-16,-1 0-15,1 17 31,0-17-16,-1 0-31,-17 18 16,18-18 31,0 0-32,-1 0 1,1 0 0,0 0-1,-1 0 16,1 0 1,-1 0-17,1 0 1,0 0 0,-1 0-16,1 0 31,0 0-16,-1 0-15,1 0 32,17 18-17,-17-18 1,0 0 0,17 0 15,-18 0-16,1 0 17,0 0-17,-1 0 17,1 0-17,0 17 1,-1-17-1,1 0 1,0 0 0,-1 18-1,1-18 1,-1 17 0,1-17-1,0 0 1,-1 0-16,-17 18 15,18-18 1,17 18 0,-17-18 31,17 17-32,-17-17 16,-1 0-15,1 0 0,0 0-1,17 0 1,-17 0 0,-1-17 15,1 17 0,0 0-15,-1 0-1,1-18 1,0 18 0,17 0 15,0 0-16,-17 0 1,-1 0 0,1 0-1,0 0 1,-1 0-16,1 0 16,0 0-1,-1 0 1,1 0 31,-1 0-47,19 0 15,-19 0 1,-17-18 15,36 18-15,-1 0-1,-17 0 1,-1 0 0,1 0-1,-1 0 1,19 0-16,-1 0 31,0 0-15,-17 0-16,35 0 15,-35 0 1,17 18 0,0 0-1,-17-18 17,-1 0-32,-17 17 15,18-17 1,17 0-1,-17 0 1,0 0 0,-1 0 15,1 0-15,-1 0-16,1 0 31,0 0-16,-1 0 17,-34 0 108,-1 0-124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2-02-23T21:32:51.81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14552 16122 0,'-18'0'453,"1"0"-453,-1 0 15,1 0-15,-1-18 16,0 18 0,-17 0-1,0 0 1,-1 0 15,19 0-15,-1 0 15,1 0-15,-1 0-1,0 0 16,1 0-15,-1 0 0,0 0-1,1 0 1,-1 0 0,0 0-1,1 0 1,-19 0-1,1 0 1,0 0 0,17 0 15,1 0-15,-1 0-1,0 0 1,-17 0-1,17 0 1,1 0 0,-18 0-1,17 0 1,0 0 0,-17 0 15,17 0 16,1 0-47,-1 0 47,0 0-32,1 0 32,-1 0 0,1 0-47,-1 0 16,0 0 15,-17 0 0,17 0 16,1 0 31,-1 0 16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2-02-23T21:32:57.93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19491 16210 0,'-18'0'407,"1"0"-392,-1 0 1,0 0-16,-17 0 15,18 0 17,-1 0-17,0 0-15,1 0 32,-1 0-17,0 0 16,1 0-15,-1 0 31,0 0-31,1 0 15,-1 0 0,0 0 16,1 0 15,-1 0-46,1 0 15,-1 0 1,0 0-17,1 0 63,-1 0-15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D437BC-C5BE-4C42-9E5F-6469BBD5E705}" type="datetimeFigureOut">
              <a:rPr lang="tr-TR" smtClean="0"/>
              <a:t>30.07.2023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79D148-0D46-4CCD-923B-E1F09316DDE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1148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/>
            <a:fld id="{37A32215-FF45-4289-A66E-0D433FC83697}" type="slidenum">
              <a:rPr lang="tr-TR" altLang="tr-TR">
                <a:latin typeface="Arial" charset="0"/>
              </a:rPr>
              <a:pPr eaLnBrk="1" hangingPunct="1"/>
              <a:t>6</a:t>
            </a:fld>
            <a:endParaRPr lang="tr-TR" altLang="tr-TR">
              <a:latin typeface="Arial" charset="0"/>
            </a:endParaRPr>
          </a:p>
        </p:txBody>
      </p:sp>
      <p:sp>
        <p:nvSpPr>
          <p:cNvPr id="5632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E9A047D-AEC8-4F20-B644-ED05488055C7}" type="slidenum">
              <a:rPr lang="tr-TR" altLang="tr-TR"/>
              <a:pPr algn="r" eaLnBrk="1" hangingPunct="1">
                <a:spcBef>
                  <a:spcPct val="0"/>
                </a:spcBef>
              </a:pPr>
              <a:t>6</a:t>
            </a:fld>
            <a:endParaRPr lang="tr-TR" altLang="tr-TR"/>
          </a:p>
        </p:txBody>
      </p:sp>
      <p:sp>
        <p:nvSpPr>
          <p:cNvPr id="56324" name="Rectangle 1031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l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defTabSz="920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1F30E1B-4090-4963-8D5E-615F2846D6DA}" type="slidenum">
              <a:rPr lang="fr-CH" altLang="tr-TR"/>
              <a:pPr algn="r" eaLnBrk="1" hangingPunct="1">
                <a:spcBef>
                  <a:spcPct val="0"/>
                </a:spcBef>
              </a:pPr>
              <a:t>6</a:t>
            </a:fld>
            <a:endParaRPr lang="fr-CH" altLang="tr-TR"/>
          </a:p>
        </p:txBody>
      </p:sp>
      <p:sp>
        <p:nvSpPr>
          <p:cNvPr id="563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8138" y="654050"/>
            <a:ext cx="6199187" cy="3487738"/>
          </a:xfrm>
          <a:ln/>
        </p:spPr>
      </p:sp>
      <p:sp>
        <p:nvSpPr>
          <p:cNvPr id="563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2338" y="4359275"/>
            <a:ext cx="5030787" cy="4070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CA" altLang="tr-TR" dirty="0"/>
          </a:p>
        </p:txBody>
      </p:sp>
    </p:spTree>
    <p:extLst>
      <p:ext uri="{BB962C8B-B14F-4D97-AF65-F5344CB8AC3E}">
        <p14:creationId xmlns:p14="http://schemas.microsoft.com/office/powerpoint/2010/main" val="8933886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ACC-GMV = ön </a:t>
            </a:r>
            <a:r>
              <a:rPr lang="tr-TR" dirty="0" err="1"/>
              <a:t>singulat</a:t>
            </a:r>
            <a:r>
              <a:rPr lang="tr-TR" dirty="0"/>
              <a:t> korteksteki gri madde hacmi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79D148-0D46-4CCD-923B-E1F09316DDEE}" type="slidenum">
              <a:rPr lang="tr-TR" smtClean="0"/>
              <a:t>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571625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Comparing the time course of the FEV1 and FVC profiles of</a:t>
            </a:r>
          </a:p>
          <a:p>
            <a:r>
              <a:rPr lang="en-US" dirty="0"/>
              <a:t>the combination regimen with the single agents, it appears</a:t>
            </a:r>
          </a:p>
          <a:p>
            <a:r>
              <a:rPr lang="en-US" dirty="0"/>
              <a:t>that the morning dose of formoterol, in addition to tiotropium, can still provide added efficacy after 12 h (end of dosing interval), whereas formoterol alone had returned to the test-day (morning) baseline. In addition, the average night-time FEV1 (12–24 h) differed significantly from monotherapy with tiotropium. These findings suggest a more than additive effect, i.e. the combined effect is higher or longer acting than predicted from addition of the components.</a:t>
            </a:r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79D148-0D46-4CCD-923B-E1F09316DDEE}" type="slidenum">
              <a:rPr lang="tr-TR" smtClean="0"/>
              <a:t>14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534521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Fig. 4 Prediction of all-cause mortality by CID </a:t>
            </a:r>
            <a:r>
              <a:rPr lang="en-US" dirty="0" err="1"/>
              <a:t>statusa</a:t>
            </a:r>
            <a:r>
              <a:rPr lang="en-US" dirty="0"/>
              <a:t> over 30 months of follow-up in TORCH [48]. a CID status was assessed at 6 months. CI, confidence interval; CID, clinically important deterioration; CID+, cohort with a short-term deterioration (i.e. early unstable cohort); CID-, cohort without a short-term deterioration (i.e. early stable cohort); FEV1, forced expiratory volume in 1 s; HR, hazard ratio; SGRQ, St George’s Respiratory Questionnaire. Adapted from Naya I, et al. Respir Res 2018. 19(1) p. 222.© The Authors 2018. Licensed under CC-BY 4.0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79D148-0D46-4CCD-923B-E1F09316DDEE}" type="slidenum">
              <a:rPr lang="tr-TR" smtClean="0"/>
              <a:t>20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703179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79D148-0D46-4CCD-923B-E1F09316DDEE}" type="slidenum">
              <a:rPr lang="tr-TR" smtClean="0"/>
              <a:t>21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202129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err="1"/>
              <a:t>Figure</a:t>
            </a:r>
            <a:r>
              <a:rPr lang="tr-TR" dirty="0"/>
              <a:t> 1. </a:t>
            </a:r>
            <a:r>
              <a:rPr lang="tr-TR" dirty="0" err="1"/>
              <a:t>Summary</a:t>
            </a:r>
            <a:r>
              <a:rPr lang="tr-TR" dirty="0"/>
              <a:t> of </a:t>
            </a:r>
            <a:r>
              <a:rPr lang="tr-TR" dirty="0" err="1"/>
              <a:t>evidence</a:t>
            </a:r>
            <a:r>
              <a:rPr lang="tr-TR" dirty="0"/>
              <a:t> </a:t>
            </a:r>
            <a:r>
              <a:rPr lang="tr-TR" dirty="0" err="1"/>
              <a:t>for</a:t>
            </a:r>
            <a:r>
              <a:rPr lang="tr-TR" dirty="0"/>
              <a:t> LAMA/LABA </a:t>
            </a:r>
            <a:r>
              <a:rPr lang="tr-TR" dirty="0" err="1"/>
              <a:t>versus</a:t>
            </a:r>
            <a:r>
              <a:rPr lang="tr-TR" dirty="0"/>
              <a:t> LAMA </a:t>
            </a:r>
            <a:r>
              <a:rPr lang="tr-TR" dirty="0" err="1"/>
              <a:t>and</a:t>
            </a:r>
            <a:r>
              <a:rPr lang="tr-TR" dirty="0"/>
              <a:t> ICS/LABA. *</a:t>
            </a:r>
            <a:r>
              <a:rPr lang="tr-TR" dirty="0" err="1"/>
              <a:t>Few</a:t>
            </a:r>
            <a:r>
              <a:rPr lang="tr-TR" dirty="0"/>
              <a:t> </a:t>
            </a:r>
            <a:r>
              <a:rPr lang="tr-TR" dirty="0" err="1"/>
              <a:t>studies</a:t>
            </a:r>
            <a:r>
              <a:rPr lang="tr-TR" dirty="0"/>
              <a:t> </a:t>
            </a:r>
            <a:r>
              <a:rPr lang="tr-TR" dirty="0" err="1"/>
              <a:t>have</a:t>
            </a:r>
            <a:r>
              <a:rPr lang="tr-TR" dirty="0"/>
              <a:t> </a:t>
            </a:r>
            <a:r>
              <a:rPr lang="tr-TR" dirty="0" err="1"/>
              <a:t>assessed</a:t>
            </a:r>
            <a:r>
              <a:rPr lang="tr-TR" dirty="0"/>
              <a:t> </a:t>
            </a:r>
            <a:r>
              <a:rPr lang="tr-TR" dirty="0" err="1"/>
              <a:t>exacerbation</a:t>
            </a:r>
            <a:r>
              <a:rPr lang="tr-TR" dirty="0"/>
              <a:t> risk </a:t>
            </a:r>
            <a:r>
              <a:rPr lang="tr-TR" dirty="0" err="1"/>
              <a:t>with</a:t>
            </a:r>
            <a:r>
              <a:rPr lang="tr-TR" dirty="0"/>
              <a:t> LAMA/LABA </a:t>
            </a:r>
            <a:r>
              <a:rPr lang="tr-TR" dirty="0" err="1"/>
              <a:t>versus</a:t>
            </a:r>
            <a:r>
              <a:rPr lang="tr-TR" dirty="0"/>
              <a:t> ICS/LABA,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available</a:t>
            </a:r>
            <a:r>
              <a:rPr lang="tr-TR" dirty="0"/>
              <a:t> data do not </a:t>
            </a:r>
            <a:r>
              <a:rPr lang="tr-TR" dirty="0" err="1"/>
              <a:t>consistently</a:t>
            </a:r>
            <a:r>
              <a:rPr lang="tr-TR" dirty="0"/>
              <a:t> </a:t>
            </a:r>
            <a:r>
              <a:rPr lang="tr-TR" dirty="0" err="1"/>
              <a:t>favor</a:t>
            </a:r>
            <a:r>
              <a:rPr lang="tr-TR" dirty="0"/>
              <a:t> </a:t>
            </a:r>
            <a:r>
              <a:rPr lang="tr-TR" dirty="0" err="1"/>
              <a:t>either</a:t>
            </a:r>
            <a:r>
              <a:rPr lang="tr-TR" dirty="0"/>
              <a:t> </a:t>
            </a:r>
            <a:r>
              <a:rPr lang="tr-TR" dirty="0" err="1"/>
              <a:t>class</a:t>
            </a:r>
            <a:r>
              <a:rPr lang="tr-TR" dirty="0"/>
              <a:t>. FEV1, </a:t>
            </a:r>
            <a:r>
              <a:rPr lang="tr-TR" dirty="0" err="1"/>
              <a:t>forced</a:t>
            </a:r>
            <a:r>
              <a:rPr lang="tr-TR" dirty="0"/>
              <a:t> </a:t>
            </a:r>
            <a:r>
              <a:rPr lang="tr-TR" dirty="0" err="1"/>
              <a:t>expiratory</a:t>
            </a:r>
            <a:r>
              <a:rPr lang="tr-TR" dirty="0"/>
              <a:t> </a:t>
            </a:r>
            <a:r>
              <a:rPr lang="tr-TR" dirty="0" err="1"/>
              <a:t>volume</a:t>
            </a:r>
            <a:r>
              <a:rPr lang="tr-TR" dirty="0"/>
              <a:t> in 1 </a:t>
            </a:r>
            <a:r>
              <a:rPr lang="tr-TR" dirty="0" err="1"/>
              <a:t>second</a:t>
            </a:r>
            <a:r>
              <a:rPr lang="tr-TR" dirty="0"/>
              <a:t>; ICS, </a:t>
            </a:r>
            <a:r>
              <a:rPr lang="tr-TR" dirty="0" err="1"/>
              <a:t>inhaled</a:t>
            </a:r>
            <a:r>
              <a:rPr lang="tr-TR" dirty="0"/>
              <a:t> </a:t>
            </a:r>
            <a:r>
              <a:rPr lang="tr-TR" dirty="0" err="1"/>
              <a:t>corticosteroid</a:t>
            </a:r>
            <a:r>
              <a:rPr lang="tr-TR" dirty="0"/>
              <a:t>; LABA, </a:t>
            </a:r>
            <a:r>
              <a:rPr lang="tr-TR" dirty="0" err="1"/>
              <a:t>long-acting</a:t>
            </a:r>
            <a:r>
              <a:rPr lang="tr-TR" dirty="0"/>
              <a:t> </a:t>
            </a:r>
            <a:r>
              <a:rPr lang="el-GR" dirty="0"/>
              <a:t>β2-</a:t>
            </a:r>
            <a:r>
              <a:rPr lang="tr-TR" dirty="0" err="1"/>
              <a:t>agonist</a:t>
            </a:r>
            <a:r>
              <a:rPr lang="tr-TR" dirty="0"/>
              <a:t>; LAMA, </a:t>
            </a:r>
            <a:r>
              <a:rPr lang="tr-TR" dirty="0" err="1"/>
              <a:t>long-acting</a:t>
            </a:r>
            <a:r>
              <a:rPr lang="tr-TR" dirty="0"/>
              <a:t> </a:t>
            </a:r>
            <a:r>
              <a:rPr lang="tr-TR" dirty="0" err="1"/>
              <a:t>muscarinic</a:t>
            </a:r>
            <a:r>
              <a:rPr lang="tr-TR" dirty="0"/>
              <a:t> antagonist; SGRQ, </a:t>
            </a:r>
            <a:r>
              <a:rPr lang="tr-TR" dirty="0" err="1"/>
              <a:t>St</a:t>
            </a:r>
            <a:r>
              <a:rPr lang="tr-TR" dirty="0"/>
              <a:t> </a:t>
            </a:r>
            <a:r>
              <a:rPr lang="tr-TR" dirty="0" err="1"/>
              <a:t>George’s</a:t>
            </a:r>
            <a:r>
              <a:rPr lang="tr-TR" dirty="0"/>
              <a:t> </a:t>
            </a:r>
            <a:r>
              <a:rPr lang="tr-TR" dirty="0" err="1"/>
              <a:t>Respiratory</a:t>
            </a:r>
            <a:r>
              <a:rPr lang="tr-TR" dirty="0"/>
              <a:t> </a:t>
            </a:r>
            <a:r>
              <a:rPr lang="tr-TR" dirty="0" err="1"/>
              <a:t>Questionnaire</a:t>
            </a:r>
            <a:r>
              <a:rPr lang="tr-TR" dirty="0"/>
              <a:t>; TDI, </a:t>
            </a:r>
            <a:r>
              <a:rPr lang="tr-TR" dirty="0" err="1"/>
              <a:t>Transition</a:t>
            </a:r>
            <a:r>
              <a:rPr lang="tr-TR" dirty="0"/>
              <a:t> </a:t>
            </a:r>
            <a:r>
              <a:rPr lang="tr-TR" dirty="0" err="1"/>
              <a:t>Dyspnea</a:t>
            </a:r>
            <a:r>
              <a:rPr lang="tr-TR" dirty="0"/>
              <a:t> Index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79D148-0D46-4CCD-923B-E1F09316DDEE}" type="slidenum">
              <a:rPr lang="tr-TR" smtClean="0"/>
              <a:t>22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073572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During exacerbation, worsening expiratory flow limitation results in dynamic hyperinflation, with increased end-expiratory lung volume (EELV) and residual volume (RV). Corresponding reductions occur in inspiratory capacity (IC) and inspiratory reserve volume (IRV).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79D148-0D46-4CCD-923B-E1F09316DDEE}" type="slidenum">
              <a:rPr lang="tr-TR" smtClean="0"/>
              <a:t>28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918456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BDA47-F21A-4CCA-B4F7-82607871EFBB}" type="slidenum">
              <a:rPr lang="tr-TR" smtClean="0"/>
              <a:t>32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812171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271FA7-8ACE-4C96-B505-B3A97AAFEED0}" type="slidenum">
              <a:rPr lang="tr-TR" smtClean="0"/>
              <a:t>33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735885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D27C40A-6A03-473B-ABBD-46659512E9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9C4F1A12-4934-4B3E-B6EC-FA200C2F4B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6587CD6-09CB-4E77-AD4C-450CD01C7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14475-C80A-4ECC-8768-C349F28F8F53}" type="datetimeFigureOut">
              <a:rPr lang="tr-TR" smtClean="0"/>
              <a:t>30.07.2023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F4636AD9-4C0F-4CB5-9275-38E4CB39F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B3C183CD-0CC9-4DDC-831F-30E00B618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E997B-DB79-4F8A-8028-06C0862AD21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28039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A1110E3-D750-4841-A439-FF3C83856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34D6B2B4-EEC9-4FD0-88FD-A38469A902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A9EB0A21-E6D3-4156-B3FB-F8558ADC4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14475-C80A-4ECC-8768-C349F28F8F53}" type="datetimeFigureOut">
              <a:rPr lang="tr-TR" smtClean="0"/>
              <a:t>30.07.2023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5B57D04-C306-4167-9A23-3D827BFBF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C0BA99EE-3741-41C8-9FA3-2F2E9DCA1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E997B-DB79-4F8A-8028-06C0862AD21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1085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CFBE2655-F978-407D-9C9A-F2F75DB17F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1F2C77B0-AE3A-4C0B-BE81-C81EAB877F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99278AC7-B071-4D9A-942B-AE40C269F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14475-C80A-4ECC-8768-C349F28F8F53}" type="datetimeFigureOut">
              <a:rPr lang="tr-TR" smtClean="0"/>
              <a:t>30.07.2023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FA9BB88-027A-4FD1-B057-90F181328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FE9F053-0CA2-4DE1-8DA9-F57191310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E997B-DB79-4F8A-8028-06C0862AD21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100216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Mockup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447083" y="762406"/>
            <a:ext cx="4477061" cy="3684676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2"/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9" name="Rectangle 17"/>
          <p:cNvSpPr>
            <a:spLocks/>
          </p:cNvSpPr>
          <p:nvPr userDrawn="1"/>
        </p:nvSpPr>
        <p:spPr bwMode="auto">
          <a:xfrm rot="10800000" flipH="1">
            <a:off x="2" y="6459369"/>
            <a:ext cx="12196781" cy="396837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en-US" sz="1800" u="sng"/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949291" y="6585541"/>
            <a:ext cx="118115" cy="117957"/>
            <a:chOff x="566572" y="4914901"/>
            <a:chExt cx="123991" cy="123825"/>
          </a:xfrm>
        </p:grpSpPr>
        <p:sp>
          <p:nvSpPr>
            <p:cNvPr id="21" name="Oval 20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566572" y="4914901"/>
              <a:ext cx="123991" cy="123825"/>
            </a:xfrm>
            <a:prstGeom prst="ellipse">
              <a:avLst/>
            </a:prstGeom>
            <a:noFill/>
            <a:ln w="15875" cap="flat">
              <a:solidFill>
                <a:schemeClr val="tx1">
                  <a:alpha val="3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800" u="none"/>
            </a:p>
          </p:txBody>
        </p:sp>
        <p:sp>
          <p:nvSpPr>
            <p:cNvPr id="22" name="AutoShape 21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 rot="5400000">
              <a:off x="600342" y="4955355"/>
              <a:ext cx="63104" cy="40536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sz="1800" u="none"/>
            </a:p>
          </p:txBody>
        </p:sp>
      </p:grpSp>
      <p:grpSp>
        <p:nvGrpSpPr>
          <p:cNvPr id="23" name="Group 22"/>
          <p:cNvGrpSpPr/>
          <p:nvPr userDrawn="1"/>
        </p:nvGrpSpPr>
        <p:grpSpPr>
          <a:xfrm>
            <a:off x="335360" y="6584406"/>
            <a:ext cx="119021" cy="119435"/>
            <a:chOff x="247055" y="4914306"/>
            <a:chExt cx="123991" cy="124421"/>
          </a:xfrm>
        </p:grpSpPr>
        <p:sp>
          <p:nvSpPr>
            <p:cNvPr id="24" name="Oval 23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0800000">
              <a:off x="247055" y="4914306"/>
              <a:ext cx="123991" cy="124421"/>
            </a:xfrm>
            <a:prstGeom prst="ellipse">
              <a:avLst/>
            </a:prstGeom>
            <a:noFill/>
            <a:ln w="15875" cap="flat">
              <a:solidFill>
                <a:schemeClr val="tx1">
                  <a:alpha val="3000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800" u="none"/>
            </a:p>
          </p:txBody>
        </p:sp>
        <p:sp>
          <p:nvSpPr>
            <p:cNvPr id="25" name="AutoShape 24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 rot="16200000">
              <a:off x="269001" y="4952464"/>
              <a:ext cx="63406" cy="40535"/>
            </a:xfrm>
            <a:prstGeom prst="triangle">
              <a:avLst>
                <a:gd name="adj" fmla="val 50000"/>
              </a:avLst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txBody>
            <a:bodyPr lIns="0" tIns="0" rIns="0" bIns="0"/>
            <a:lstStyle/>
            <a:p>
              <a:endParaRPr lang="en-US" sz="1800" u="none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444416" y="6480129"/>
            <a:ext cx="514955" cy="257388"/>
          </a:xfrm>
          <a:prstGeom prst="rect">
            <a:avLst/>
          </a:prstGeom>
        </p:spPr>
        <p:txBody>
          <a:bodyPr/>
          <a:lstStyle>
            <a:lvl1pPr>
              <a:defRPr sz="900" b="1" i="0">
                <a:solidFill>
                  <a:schemeClr val="tx1">
                    <a:alpha val="30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</a:lstStyle>
          <a:p>
            <a:fld id="{C3929991-3F91-D343-BFF2-32848ABE790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3604507" y="6508464"/>
            <a:ext cx="4987771" cy="25903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0972800" y="6538029"/>
            <a:ext cx="882848" cy="198923"/>
          </a:xfrm>
          <a:prstGeom prst="rect">
            <a:avLst/>
          </a:prstGeom>
        </p:spPr>
        <p:txBody>
          <a:bodyPr/>
          <a:lstStyle>
            <a:lvl1pPr>
              <a:defRPr sz="900" b="0" i="0"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4163249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6128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7799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394F353-6C36-4A3C-A4CE-3C006BC8C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F3794E8-5A64-4FD7-8719-985CDB2B5C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00473C5C-5BC9-436F-A909-8DE0364EF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14475-C80A-4ECC-8768-C349F28F8F53}" type="datetimeFigureOut">
              <a:rPr lang="tr-TR" smtClean="0"/>
              <a:t>30.07.2023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33ABE5AB-868D-444E-887F-A89F3CA06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4FFA19E-F809-4461-B6A1-4A38BB782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E997B-DB79-4F8A-8028-06C0862AD21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33787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E50BDB9-5213-49A5-B623-530B77D8E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E744515D-240D-44A2-8225-13F0DD9764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6A36C1BF-5CAD-4302-B35C-B279B55CD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14475-C80A-4ECC-8768-C349F28F8F53}" type="datetimeFigureOut">
              <a:rPr lang="tr-TR" smtClean="0"/>
              <a:t>30.07.2023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220978EF-4185-4CF7-8878-B5F4E845C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5D2D3D3-F3AD-45AB-A25E-D070DC5EE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E997B-DB79-4F8A-8028-06C0862AD21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99508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04CA02F-22EB-4C1C-A3B9-EB42E6B4B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461364E-70D8-4A17-A604-A067A4DD1E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FFF9D32B-6EB5-40D1-BE34-20A324C349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7653EFBF-2FD0-450D-92A5-8C787F66E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14475-C80A-4ECC-8768-C349F28F8F53}" type="datetimeFigureOut">
              <a:rPr lang="tr-TR" smtClean="0"/>
              <a:t>30.07.2023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358897BA-972D-4FB8-BF09-60CC8ED91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D79D22BE-49F8-4668-ADA3-1DD460A0D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E997B-DB79-4F8A-8028-06C0862AD21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46957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72820DA-3C03-4063-A18D-DDE671A2E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89F5E337-862B-4561-8536-8B7BCCC0F7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3DA044F6-8810-41FE-8327-8168EDA2DA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A0E415C1-5041-4D98-9660-D971EE3A86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539D3EB0-B155-47EE-8CE3-945151B38B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9C3600FC-E254-4EDA-8CA3-DD973BDA0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14475-C80A-4ECC-8768-C349F28F8F53}" type="datetimeFigureOut">
              <a:rPr lang="tr-TR" smtClean="0"/>
              <a:t>30.07.2023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607B2242-2C8F-4888-BEB4-E6EA3CF29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4DC5FF94-47F6-4F72-8262-10AD19722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E997B-DB79-4F8A-8028-06C0862AD21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64198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8354A7D-0A35-4A02-9245-BFC3FA6C7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D65D86C8-D386-468F-A1BD-5F3B37DD5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14475-C80A-4ECC-8768-C349F28F8F53}" type="datetimeFigureOut">
              <a:rPr lang="tr-TR" smtClean="0"/>
              <a:t>30.07.2023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0905A717-3D80-492F-81B3-80EF1ED93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EE3847CB-F75D-4096-8914-5C1DFA15E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E997B-DB79-4F8A-8028-06C0862AD21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42942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C46A521B-F103-4773-AD4E-242902771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14475-C80A-4ECC-8768-C349F28F8F53}" type="datetimeFigureOut">
              <a:rPr lang="tr-TR" smtClean="0"/>
              <a:t>30.07.2023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3CC4BBBC-6F34-495D-8761-0A2A62677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95E1EA0F-00FD-4D0A-80EE-B90FE818E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E997B-DB79-4F8A-8028-06C0862AD21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00086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237A24C-6C3D-4CBE-8677-EFB4CB17B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6C908C7-A560-45A2-9793-4E76D56A89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7C8F780E-C0A1-4076-9AE7-BCA776C8E6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F783E42D-9A7D-467F-931C-AEAEC03D5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14475-C80A-4ECC-8768-C349F28F8F53}" type="datetimeFigureOut">
              <a:rPr lang="tr-TR" smtClean="0"/>
              <a:t>30.07.2023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D74F9526-C5F5-4B12-8FA8-256714147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5CF472B1-AA73-4D1B-88C5-F2C99E802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E997B-DB79-4F8A-8028-06C0862AD21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1642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710A81C-AC34-42CC-A093-CA12306BD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E89A06DC-739F-4219-9B07-D0038E9D4E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C8FF6178-2870-4BC7-9C7C-15FC238A8E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F00C7930-F384-4610-9D34-D406C1C53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14475-C80A-4ECC-8768-C349F28F8F53}" type="datetimeFigureOut">
              <a:rPr lang="tr-TR" smtClean="0"/>
              <a:t>30.07.2023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541CC06A-015D-4167-B2DF-4850283C4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9B6B1EEF-0C0A-45BA-910C-8D37D89D2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E997B-DB79-4F8A-8028-06C0862AD21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95211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3A96C22C-A523-4FCA-949B-99E4FA2E7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D8636B06-9A67-476F-A1B4-D5FC66575F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659EE0C-9C8F-4993-A927-F1C034959F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214475-C80A-4ECC-8768-C349F28F8F53}" type="datetimeFigureOut">
              <a:rPr lang="tr-TR" smtClean="0"/>
              <a:t>30.07.2023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6D90BDB0-350D-4781-9753-322F724D5B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F420203D-E79E-44AE-BD4A-D8A19D0CEC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6E997B-DB79-4F8A-8028-06C0862AD21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43988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8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customXml" Target="../ink/ink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0.png"/><Relationship Id="rId13" Type="http://schemas.openxmlformats.org/officeDocument/2006/relationships/customXml" Target="../ink/ink9.xml"/><Relationship Id="rId18" Type="http://schemas.openxmlformats.org/officeDocument/2006/relationships/image" Target="../media/image310.png"/><Relationship Id="rId3" Type="http://schemas.openxmlformats.org/officeDocument/2006/relationships/customXml" Target="../ink/ink4.xml"/><Relationship Id="rId21" Type="http://schemas.openxmlformats.org/officeDocument/2006/relationships/customXml" Target="../ink/ink13.xml"/><Relationship Id="rId7" Type="http://schemas.openxmlformats.org/officeDocument/2006/relationships/customXml" Target="../ink/ink6.xml"/><Relationship Id="rId12" Type="http://schemas.openxmlformats.org/officeDocument/2006/relationships/image" Target="../media/image280.png"/><Relationship Id="rId17" Type="http://schemas.openxmlformats.org/officeDocument/2006/relationships/customXml" Target="../ink/ink11.xml"/><Relationship Id="rId2" Type="http://schemas.openxmlformats.org/officeDocument/2006/relationships/image" Target="../media/image35.png"/><Relationship Id="rId16" Type="http://schemas.openxmlformats.org/officeDocument/2006/relationships/image" Target="../media/image300.png"/><Relationship Id="rId20" Type="http://schemas.openxmlformats.org/officeDocument/2006/relationships/image" Target="../media/image3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0.png"/><Relationship Id="rId11" Type="http://schemas.openxmlformats.org/officeDocument/2006/relationships/customXml" Target="../ink/ink8.xml"/><Relationship Id="rId5" Type="http://schemas.openxmlformats.org/officeDocument/2006/relationships/customXml" Target="../ink/ink5.xml"/><Relationship Id="rId15" Type="http://schemas.openxmlformats.org/officeDocument/2006/relationships/customXml" Target="../ink/ink10.xml"/><Relationship Id="rId10" Type="http://schemas.openxmlformats.org/officeDocument/2006/relationships/image" Target="../media/image270.png"/><Relationship Id="rId19" Type="http://schemas.openxmlformats.org/officeDocument/2006/relationships/customXml" Target="../ink/ink12.xml"/><Relationship Id="rId4" Type="http://schemas.openxmlformats.org/officeDocument/2006/relationships/image" Target="../media/image240.png"/><Relationship Id="rId9" Type="http://schemas.openxmlformats.org/officeDocument/2006/relationships/customXml" Target="../ink/ink7.xml"/><Relationship Id="rId14" Type="http://schemas.openxmlformats.org/officeDocument/2006/relationships/image" Target="../media/image290.png"/><Relationship Id="rId22" Type="http://schemas.openxmlformats.org/officeDocument/2006/relationships/image" Target="../media/image33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1.png"/><Relationship Id="rId5" Type="http://schemas.microsoft.com/office/2007/relationships/hdphoto" Target="../media/hdphoto1.wdp"/><Relationship Id="rId4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4.bin"/><Relationship Id="rId12" Type="http://schemas.openxmlformats.org/officeDocument/2006/relationships/oleObject" Target="../embeddings/oleObject9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3.bin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2.bin"/><Relationship Id="rId10" Type="http://schemas.openxmlformats.org/officeDocument/2006/relationships/oleObject" Target="../embeddings/oleObject7.bin"/><Relationship Id="rId4" Type="http://schemas.openxmlformats.org/officeDocument/2006/relationships/image" Target="../media/image4.wmf"/><Relationship Id="rId9" Type="http://schemas.openxmlformats.org/officeDocument/2006/relationships/oleObject" Target="../embeddings/oleObject6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B2F2DBB-03BC-4AEB-8FA2-CFBAD5F7CB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894080"/>
            <a:ext cx="12080240" cy="2387600"/>
          </a:xfrm>
        </p:spPr>
        <p:txBody>
          <a:bodyPr>
            <a:normAutofit/>
          </a:bodyPr>
          <a:lstStyle/>
          <a:p>
            <a:r>
              <a:rPr lang="tr-TR" sz="4000" b="1" dirty="0">
                <a:solidFill>
                  <a:srgbClr val="FF0000"/>
                </a:solidFill>
                <a:latin typeface="+mn-lt"/>
              </a:rPr>
              <a:t>Kronik </a:t>
            </a:r>
            <a:r>
              <a:rPr lang="tr-TR" sz="4000" b="1" dirty="0" err="1">
                <a:solidFill>
                  <a:srgbClr val="FF0000"/>
                </a:solidFill>
                <a:latin typeface="+mn-lt"/>
              </a:rPr>
              <a:t>Obstrüktif</a:t>
            </a:r>
            <a:r>
              <a:rPr lang="tr-TR" sz="4000" b="1" dirty="0">
                <a:solidFill>
                  <a:srgbClr val="FF0000"/>
                </a:solidFill>
                <a:latin typeface="+mn-lt"/>
              </a:rPr>
              <a:t> Akciğer Hastalığının Tedavisinde </a:t>
            </a:r>
            <a:br>
              <a:rPr lang="tr-TR" sz="4000" b="1" dirty="0">
                <a:solidFill>
                  <a:srgbClr val="FF0000"/>
                </a:solidFill>
                <a:latin typeface="+mn-lt"/>
              </a:rPr>
            </a:br>
            <a:r>
              <a:rPr lang="tr-TR" sz="4000" b="1" dirty="0">
                <a:solidFill>
                  <a:srgbClr val="FF0000"/>
                </a:solidFill>
                <a:latin typeface="+mn-lt"/>
              </a:rPr>
              <a:t>Dual </a:t>
            </a:r>
            <a:r>
              <a:rPr lang="tr-TR" sz="4000" b="1" dirty="0" err="1">
                <a:solidFill>
                  <a:srgbClr val="FF0000"/>
                </a:solidFill>
                <a:latin typeface="+mn-lt"/>
              </a:rPr>
              <a:t>Bronkodilatörlerin</a:t>
            </a:r>
            <a:r>
              <a:rPr lang="tr-TR" sz="4000" b="1" dirty="0">
                <a:solidFill>
                  <a:srgbClr val="FF0000"/>
                </a:solidFill>
                <a:latin typeface="+mn-lt"/>
              </a:rPr>
              <a:t> Yeri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A2476D1B-F503-4B42-8D1E-C872FED1C6A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tr-TR" b="1" dirty="0"/>
              <a:t>Esra Ertan Yazar</a:t>
            </a:r>
          </a:p>
          <a:p>
            <a:r>
              <a:rPr lang="tr-TR" b="1" dirty="0"/>
              <a:t>İstanbul Medeniyet Üniversitesi</a:t>
            </a:r>
          </a:p>
          <a:p>
            <a:r>
              <a:rPr lang="tr-TR" b="1" dirty="0"/>
              <a:t>Tıp Fakültesi, Göğüs Hastalıkları AD</a:t>
            </a:r>
          </a:p>
        </p:txBody>
      </p:sp>
    </p:spTree>
    <p:extLst>
      <p:ext uri="{BB962C8B-B14F-4D97-AF65-F5344CB8AC3E}">
        <p14:creationId xmlns:p14="http://schemas.microsoft.com/office/powerpoint/2010/main" val="41470707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FE1A8FA4-0C9F-44BC-8963-39ABF74178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16" t="36588" r="28333" b="18863"/>
          <a:stretch/>
        </p:blipFill>
        <p:spPr>
          <a:xfrm>
            <a:off x="833120" y="457200"/>
            <a:ext cx="8209280" cy="2921000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156329B5-E7EC-485A-8822-8DAF985716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917" t="50000" r="28583" b="14784"/>
          <a:stretch/>
        </p:blipFill>
        <p:spPr>
          <a:xfrm>
            <a:off x="833120" y="3596640"/>
            <a:ext cx="8077200" cy="3053080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AF29B5D2-BB85-4968-A6ED-AA430391EF76}"/>
              </a:ext>
            </a:extLst>
          </p:cNvPr>
          <p:cNvSpPr txBox="1"/>
          <p:nvPr/>
        </p:nvSpPr>
        <p:spPr>
          <a:xfrm>
            <a:off x="8432800" y="6400800"/>
            <a:ext cx="35153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0" dirty="0">
                <a:solidFill>
                  <a:srgbClr val="212121"/>
                </a:solidFill>
                <a:effectLst/>
                <a:latin typeface="BlinkMacSystemFont"/>
              </a:rPr>
              <a:t>Punekar YS, J Med Econ. 2017 Jan;20(1):28-36.</a:t>
            </a:r>
            <a:endParaRPr lang="tr-TR" sz="1200" dirty="0"/>
          </a:p>
        </p:txBody>
      </p:sp>
    </p:spTree>
    <p:extLst>
      <p:ext uri="{BB962C8B-B14F-4D97-AF65-F5344CB8AC3E}">
        <p14:creationId xmlns:p14="http://schemas.microsoft.com/office/powerpoint/2010/main" val="2321562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53B74D52-1C72-438A-B7FC-48DD5FEFD5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083" t="18706" r="38424" b="7725"/>
          <a:stretch/>
        </p:blipFill>
        <p:spPr>
          <a:xfrm>
            <a:off x="2438400" y="386080"/>
            <a:ext cx="7315200" cy="6238240"/>
          </a:xfrm>
          <a:prstGeom prst="rect">
            <a:avLst/>
          </a:prstGeom>
          <a:ln>
            <a:solidFill>
              <a:srgbClr val="FF0000"/>
            </a:solidFill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Mürekkep 6">
                <a:extLst>
                  <a:ext uri="{FF2B5EF4-FFF2-40B4-BE49-F238E27FC236}">
                    <a16:creationId xmlns:a16="http://schemas.microsoft.com/office/drawing/2014/main" id="{1B6D4EE2-8FAF-4A01-A2B7-641FBE629875}"/>
                  </a:ext>
                </a:extLst>
              </p14:cNvPr>
              <p14:cNvContentPartPr/>
              <p14:nvPr/>
            </p14:nvContentPartPr>
            <p14:xfrm>
              <a:off x="6629400" y="4438800"/>
              <a:ext cx="1835640" cy="63720"/>
            </p14:xfrm>
          </p:contentPart>
        </mc:Choice>
        <mc:Fallback xmlns="">
          <p:pic>
            <p:nvPicPr>
              <p:cNvPr id="7" name="Mürekkep 6">
                <a:extLst>
                  <a:ext uri="{FF2B5EF4-FFF2-40B4-BE49-F238E27FC236}">
                    <a16:creationId xmlns:a16="http://schemas.microsoft.com/office/drawing/2014/main" id="{1B6D4EE2-8FAF-4A01-A2B7-641FBE62987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613560" y="4375440"/>
                <a:ext cx="1866960" cy="19044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Resim 7">
            <a:extLst>
              <a:ext uri="{FF2B5EF4-FFF2-40B4-BE49-F238E27FC236}">
                <a16:creationId xmlns:a16="http://schemas.microsoft.com/office/drawing/2014/main" id="{E21B7D88-D53B-4493-BB4E-48D29D9860A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750" t="37373" r="33584" b="24509"/>
          <a:stretch/>
        </p:blipFill>
        <p:spPr>
          <a:xfrm>
            <a:off x="1493520" y="2042160"/>
            <a:ext cx="9204960" cy="4582160"/>
          </a:xfrm>
          <a:prstGeom prst="rect">
            <a:avLst/>
          </a:prstGeom>
          <a:ln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1535212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DC000559-810C-4BCC-9540-769EB49FE9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17" t="29686" r="15833" b="17784"/>
          <a:stretch/>
        </p:blipFill>
        <p:spPr>
          <a:xfrm>
            <a:off x="1209040" y="2407920"/>
            <a:ext cx="9133840" cy="400304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3C085F62-C4DC-4BFC-A9AE-289F096AFF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333" t="24823" r="15167" b="43490"/>
          <a:stretch/>
        </p:blipFill>
        <p:spPr>
          <a:xfrm>
            <a:off x="934720" y="223520"/>
            <a:ext cx="9408160" cy="205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8455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975981D-F3BA-4B8E-B073-44707ED276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2360" y="2618105"/>
            <a:ext cx="10083800" cy="3295015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tr-TR" dirty="0" err="1"/>
              <a:t>Pozoloji</a:t>
            </a:r>
            <a:r>
              <a:rPr lang="tr-TR" dirty="0"/>
              <a:t>, en yaygın olarak değerlendirilen sonuçlar üzerinde ilacın etkinliğini doğrudan etkilemiyor gibi </a:t>
            </a:r>
            <a:r>
              <a:rPr lang="tr-TR" dirty="0" err="1"/>
              <a:t>görünsede</a:t>
            </a:r>
            <a:endParaRPr lang="tr-TR" dirty="0"/>
          </a:p>
          <a:p>
            <a:pPr>
              <a:buFont typeface="Wingdings" panose="05000000000000000000" pitchFamily="2" charset="2"/>
              <a:buChar char="v"/>
            </a:pPr>
            <a:r>
              <a:rPr lang="tr-TR" dirty="0"/>
              <a:t>Hastanın </a:t>
            </a:r>
            <a:r>
              <a:rPr lang="tr-TR" dirty="0" err="1"/>
              <a:t>semptomatolojisinin</a:t>
            </a:r>
            <a:r>
              <a:rPr lang="tr-TR" dirty="0"/>
              <a:t> tipi ve değişkenliği hiçbir zaman klinik araştırmalara dahil etme kriterleri olarak kullanılmamıştır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tr-TR" dirty="0"/>
              <a:t>Bu nedenle, hastanın ihtiyaçları veya hastalık değişkenliği göz önüne alınmalıdır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666A0F1F-F205-4BA9-A1C1-4890F4C00A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333" t="24823" r="15167" b="43490"/>
          <a:stretch/>
        </p:blipFill>
        <p:spPr>
          <a:xfrm>
            <a:off x="934720" y="223520"/>
            <a:ext cx="9408160" cy="205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9758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654B143F-7697-4EA4-A091-3C06680749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833" t="19048" r="3167"/>
          <a:stretch/>
        </p:blipFill>
        <p:spPr>
          <a:xfrm>
            <a:off x="375920" y="2248519"/>
            <a:ext cx="4937760" cy="4541188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7B9DD9E3-F4BC-488B-BB8E-5A99BEA78C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667" t="18550" r="27667" b="53999"/>
          <a:stretch/>
        </p:blipFill>
        <p:spPr>
          <a:xfrm>
            <a:off x="508000" y="68293"/>
            <a:ext cx="8097520" cy="2150253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DB70D4AC-C833-4FFE-A24F-96F947E5411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917" t="23568" r="48250" b="20745"/>
          <a:stretch/>
        </p:blipFill>
        <p:spPr>
          <a:xfrm>
            <a:off x="6421120" y="2248519"/>
            <a:ext cx="5394960" cy="4260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5073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780B9681-5DAD-4BE2-8BF8-C7AA7A1D74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583" t="18823" r="26354" b="391"/>
          <a:stretch/>
        </p:blipFill>
        <p:spPr>
          <a:xfrm>
            <a:off x="730250" y="-101600"/>
            <a:ext cx="8547100" cy="6502400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CF304865-B26C-417B-8B19-59DF4C7331F0}"/>
              </a:ext>
            </a:extLst>
          </p:cNvPr>
          <p:cNvSpPr txBox="1"/>
          <p:nvPr/>
        </p:nvSpPr>
        <p:spPr>
          <a:xfrm>
            <a:off x="1196340" y="2746673"/>
            <a:ext cx="10265410" cy="378565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tr-TR" sz="2000" dirty="0"/>
              <a:t>Bu çalışmanın sonuçları, </a:t>
            </a:r>
            <a:r>
              <a:rPr lang="tr-TR" sz="2000" b="1" dirty="0"/>
              <a:t>günde bir kez </a:t>
            </a:r>
            <a:r>
              <a:rPr lang="tr-TR" sz="2000" b="1" dirty="0" err="1"/>
              <a:t>tiotropium</a:t>
            </a:r>
            <a:r>
              <a:rPr lang="tr-TR" sz="2000" b="1" dirty="0"/>
              <a:t> + </a:t>
            </a:r>
            <a:r>
              <a:rPr lang="tr-TR" sz="2000" b="1" dirty="0" err="1"/>
              <a:t>formoterol</a:t>
            </a:r>
            <a:r>
              <a:rPr lang="tr-TR" sz="2000" b="1" dirty="0"/>
              <a:t> </a:t>
            </a:r>
            <a:r>
              <a:rPr lang="tr-TR" sz="2000" dirty="0"/>
              <a:t>kombinasyonunun orta-ağır </a:t>
            </a:r>
            <a:r>
              <a:rPr lang="tr-TR" sz="2000" dirty="0" err="1"/>
              <a:t>KOAH'lı</a:t>
            </a:r>
            <a:r>
              <a:rPr lang="tr-TR" sz="2000" dirty="0"/>
              <a:t> hastalarda önemli ilave etkiler sağladığını göstermektedir</a:t>
            </a:r>
          </a:p>
          <a:p>
            <a:endParaRPr lang="tr-TR" sz="2000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tr-TR" sz="2000" dirty="0"/>
              <a:t>Ayrıca, stabil KOAH tedavisinde iki ilacın günde bir kez uygulanmasının bir alternatif olabileceğini öne sürmektedir</a:t>
            </a:r>
          </a:p>
          <a:p>
            <a:endParaRPr lang="tr-TR" sz="2000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tr-TR" sz="2000" dirty="0"/>
              <a:t>Günde bir kez kullanılan </a:t>
            </a:r>
            <a:r>
              <a:rPr lang="tr-TR" sz="2000" dirty="0" err="1"/>
              <a:t>tio</a:t>
            </a:r>
            <a:r>
              <a:rPr lang="tr-TR" sz="2000" dirty="0"/>
              <a:t>-form, kurtarma tedavisi olarak </a:t>
            </a:r>
            <a:r>
              <a:rPr lang="tr-TR" sz="2000" dirty="0" err="1"/>
              <a:t>salbutamol</a:t>
            </a:r>
            <a:r>
              <a:rPr lang="tr-TR" sz="2000" dirty="0"/>
              <a:t> kullanımında önemli  bir azalmaya yol açmıştır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tr-TR" sz="2000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tr-TR" sz="2000" dirty="0"/>
              <a:t>Bu durumun, sempatik sistemdeki aktivitenin gündüz belirgin olup gece azalmasına, buna karşın </a:t>
            </a:r>
            <a:r>
              <a:rPr lang="tr-TR" sz="2000" dirty="0" err="1"/>
              <a:t>vagal</a:t>
            </a:r>
            <a:r>
              <a:rPr lang="tr-TR" sz="2000" dirty="0"/>
              <a:t> sistemin günün geri kalanında da belirgin olmasına bağlı olabileceği ileri sürülmüştür</a:t>
            </a:r>
          </a:p>
        </p:txBody>
      </p:sp>
    </p:spTree>
    <p:extLst>
      <p:ext uri="{BB962C8B-B14F-4D97-AF65-F5344CB8AC3E}">
        <p14:creationId xmlns:p14="http://schemas.microsoft.com/office/powerpoint/2010/main" val="2464257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7FE5839E-F9C3-4D63-80F8-4FD1F4F913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667" t="35491" r="27417" b="12901"/>
          <a:stretch/>
        </p:blipFill>
        <p:spPr>
          <a:xfrm>
            <a:off x="1005840" y="1930400"/>
            <a:ext cx="9448800" cy="468376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B9C9C4D9-04FB-4E5D-956C-301AAECCC9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834" t="33137" r="23999" b="31255"/>
          <a:stretch/>
        </p:blipFill>
        <p:spPr>
          <a:xfrm>
            <a:off x="508000" y="426720"/>
            <a:ext cx="7355840" cy="150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4242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CCDC88CA-1C82-4579-9A38-4461456BCF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083" t="22001" r="25666" b="21372"/>
          <a:stretch/>
        </p:blipFill>
        <p:spPr>
          <a:xfrm>
            <a:off x="1066800" y="2275840"/>
            <a:ext cx="7670800" cy="415544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BEBE8ADF-194A-4685-B4DB-5AD92441E8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834" t="33137" r="23999" b="31255"/>
          <a:stretch/>
        </p:blipFill>
        <p:spPr>
          <a:xfrm>
            <a:off x="558800" y="426720"/>
            <a:ext cx="7355840" cy="150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3718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960D546C-148F-463F-81CD-F09F21ED9A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250" t="23568" r="14750" b="22784"/>
          <a:stretch/>
        </p:blipFill>
        <p:spPr>
          <a:xfrm>
            <a:off x="802640" y="1894840"/>
            <a:ext cx="9652000" cy="4577080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7BA45172-DE3C-4DF6-BE13-016EDFEDD8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834" t="33137" r="23999" b="31255"/>
          <a:stretch/>
        </p:blipFill>
        <p:spPr>
          <a:xfrm>
            <a:off x="568960" y="238760"/>
            <a:ext cx="7355840" cy="150368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Mürekkep 3">
                <a:extLst>
                  <a:ext uri="{FF2B5EF4-FFF2-40B4-BE49-F238E27FC236}">
                    <a16:creationId xmlns:a16="http://schemas.microsoft.com/office/drawing/2014/main" id="{2B433643-2A8F-448E-8003-347BCC5FCABF}"/>
                  </a:ext>
                </a:extLst>
              </p14:cNvPr>
              <p14:cNvContentPartPr/>
              <p14:nvPr/>
            </p14:nvContentPartPr>
            <p14:xfrm>
              <a:off x="4654440" y="5969160"/>
              <a:ext cx="1676880" cy="70200"/>
            </p14:xfrm>
          </p:contentPart>
        </mc:Choice>
        <mc:Fallback xmlns="">
          <p:pic>
            <p:nvPicPr>
              <p:cNvPr id="4" name="Mürekkep 3">
                <a:extLst>
                  <a:ext uri="{FF2B5EF4-FFF2-40B4-BE49-F238E27FC236}">
                    <a16:creationId xmlns:a16="http://schemas.microsoft.com/office/drawing/2014/main" id="{2B433643-2A8F-448E-8003-347BCC5FCAB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638600" y="5905800"/>
                <a:ext cx="1708200" cy="196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002494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47C05243-1045-48D1-9913-ADA44C9FD5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83" t="33137" r="14917" b="11961"/>
          <a:stretch/>
        </p:blipFill>
        <p:spPr>
          <a:xfrm>
            <a:off x="741680" y="1747520"/>
            <a:ext cx="9631680" cy="478536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Mürekkep 1">
                <a:extLst>
                  <a:ext uri="{FF2B5EF4-FFF2-40B4-BE49-F238E27FC236}">
                    <a16:creationId xmlns:a16="http://schemas.microsoft.com/office/drawing/2014/main" id="{6F51D833-B289-41E9-AFF8-F15F3846D413}"/>
                  </a:ext>
                </a:extLst>
              </p14:cNvPr>
              <p14:cNvContentPartPr/>
              <p14:nvPr/>
            </p14:nvContentPartPr>
            <p14:xfrm>
              <a:off x="4565520" y="6026040"/>
              <a:ext cx="2477160" cy="38520"/>
            </p14:xfrm>
          </p:contentPart>
        </mc:Choice>
        <mc:Fallback xmlns="">
          <p:pic>
            <p:nvPicPr>
              <p:cNvPr id="2" name="Mürekkep 1">
                <a:extLst>
                  <a:ext uri="{FF2B5EF4-FFF2-40B4-BE49-F238E27FC236}">
                    <a16:creationId xmlns:a16="http://schemas.microsoft.com/office/drawing/2014/main" id="{6F51D833-B289-41E9-AFF8-F15F3846D41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49680" y="5962680"/>
                <a:ext cx="2508480" cy="16524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Resim 3">
            <a:extLst>
              <a:ext uri="{FF2B5EF4-FFF2-40B4-BE49-F238E27FC236}">
                <a16:creationId xmlns:a16="http://schemas.microsoft.com/office/drawing/2014/main" id="{978F5F37-FF33-49D1-A071-CE847A273CF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834" t="33137" r="23999" b="31255"/>
          <a:stretch/>
        </p:blipFill>
        <p:spPr>
          <a:xfrm>
            <a:off x="416560" y="243840"/>
            <a:ext cx="7355840" cy="150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3828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50AE643-D2C7-4124-A0E6-0B109C9FE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FF0000"/>
                </a:solidFill>
              </a:rPr>
              <a:t>Stabil </a:t>
            </a:r>
            <a:r>
              <a:rPr lang="tr-TR" dirty="0" err="1">
                <a:solidFill>
                  <a:srgbClr val="FF0000"/>
                </a:solidFill>
              </a:rPr>
              <a:t>KOAH’da</a:t>
            </a:r>
            <a:r>
              <a:rPr lang="tr-TR" dirty="0">
                <a:solidFill>
                  <a:srgbClr val="FF0000"/>
                </a:solidFill>
              </a:rPr>
              <a:t> Tedavi Hedefleri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9F90F146-D540-4D25-8FAB-318A756529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083" t="55255" r="28250" b="13687"/>
          <a:stretch/>
        </p:blipFill>
        <p:spPr>
          <a:xfrm>
            <a:off x="662940" y="1679258"/>
            <a:ext cx="11000740" cy="4995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8385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7AD5776-A8F1-4FBE-9361-A1C9D2F5B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920" y="334784"/>
            <a:ext cx="10515600" cy="1169174"/>
          </a:xfrm>
          <a:ln>
            <a:noFill/>
          </a:ln>
        </p:spPr>
        <p:txBody>
          <a:bodyPr/>
          <a:lstStyle/>
          <a:p>
            <a:r>
              <a:rPr lang="tr-TR" sz="3600" dirty="0">
                <a:solidFill>
                  <a:srgbClr val="FF0000"/>
                </a:solidFill>
                <a:latin typeface="+mn-lt"/>
              </a:rPr>
              <a:t>Klinik Önemli Bozulma </a:t>
            </a:r>
            <a:br>
              <a:rPr lang="tr-TR" dirty="0"/>
            </a:br>
            <a:r>
              <a:rPr lang="tr-TR" sz="2400" dirty="0" err="1">
                <a:solidFill>
                  <a:srgbClr val="FF0000"/>
                </a:solidFill>
              </a:rPr>
              <a:t>Clinically</a:t>
            </a:r>
            <a:r>
              <a:rPr lang="tr-TR" sz="2400" dirty="0">
                <a:solidFill>
                  <a:srgbClr val="FF0000"/>
                </a:solidFill>
              </a:rPr>
              <a:t> </a:t>
            </a:r>
            <a:r>
              <a:rPr lang="tr-TR" sz="2400" dirty="0" err="1">
                <a:solidFill>
                  <a:srgbClr val="FF0000"/>
                </a:solidFill>
              </a:rPr>
              <a:t>Important</a:t>
            </a:r>
            <a:r>
              <a:rPr lang="tr-TR" sz="2400" dirty="0">
                <a:solidFill>
                  <a:srgbClr val="FF0000"/>
                </a:solidFill>
              </a:rPr>
              <a:t> </a:t>
            </a:r>
            <a:r>
              <a:rPr lang="tr-TR" sz="2400" dirty="0" err="1">
                <a:solidFill>
                  <a:srgbClr val="FF0000"/>
                </a:solidFill>
              </a:rPr>
              <a:t>Deterioration</a:t>
            </a:r>
            <a:r>
              <a:rPr lang="tr-TR" sz="2400" dirty="0">
                <a:solidFill>
                  <a:srgbClr val="FF0000"/>
                </a:solidFill>
              </a:rPr>
              <a:t> (CID)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CC416810-F6E3-4AB2-987F-7F6E1DB0C6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500" t="36274" r="28167" b="24980"/>
          <a:stretch/>
        </p:blipFill>
        <p:spPr>
          <a:xfrm>
            <a:off x="756920" y="1666240"/>
            <a:ext cx="8234680" cy="405384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DDE579C6-4E5F-4CDB-8B56-CD754D88DC6E}"/>
              </a:ext>
            </a:extLst>
          </p:cNvPr>
          <p:cNvSpPr txBox="1"/>
          <p:nvPr/>
        </p:nvSpPr>
        <p:spPr>
          <a:xfrm>
            <a:off x="8991600" y="6428203"/>
            <a:ext cx="48869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Adapted from Naya I, et al. Respir Res 2018</a:t>
            </a:r>
            <a:endParaRPr lang="tr-TR" sz="1200" dirty="0"/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5330BDA4-6FC7-4219-B2BC-15899AFCF30C}"/>
              </a:ext>
            </a:extLst>
          </p:cNvPr>
          <p:cNvSpPr txBox="1"/>
          <p:nvPr/>
        </p:nvSpPr>
        <p:spPr>
          <a:xfrm>
            <a:off x="756920" y="5750976"/>
            <a:ext cx="8615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/>
              <a:t>TORCH a'da 30 aylık takip süresi boyunca </a:t>
            </a:r>
          </a:p>
          <a:p>
            <a:r>
              <a:rPr lang="tr-TR" b="1" dirty="0"/>
              <a:t>6. ayda değerlendirilen CID durumuna göre tüm nedenlere bağlı </a:t>
            </a:r>
            <a:r>
              <a:rPr lang="tr-TR" b="1" dirty="0" err="1"/>
              <a:t>mortalitenin</a:t>
            </a:r>
            <a:r>
              <a:rPr lang="tr-TR" b="1" dirty="0"/>
              <a:t> tahmini </a:t>
            </a:r>
          </a:p>
        </p:txBody>
      </p:sp>
    </p:spTree>
    <p:extLst>
      <p:ext uri="{BB962C8B-B14F-4D97-AF65-F5344CB8AC3E}">
        <p14:creationId xmlns:p14="http://schemas.microsoft.com/office/powerpoint/2010/main" val="1191778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37E16D1C-6FED-474D-AC48-E5065664D4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7673" t="16884" r="13780"/>
          <a:stretch/>
        </p:blipFill>
        <p:spPr>
          <a:xfrm>
            <a:off x="838200" y="1838960"/>
            <a:ext cx="9408160" cy="4653915"/>
          </a:xfrm>
        </p:spPr>
      </p:pic>
      <p:sp>
        <p:nvSpPr>
          <p:cNvPr id="4" name="Başlık 1">
            <a:extLst>
              <a:ext uri="{FF2B5EF4-FFF2-40B4-BE49-F238E27FC236}">
                <a16:creationId xmlns:a16="http://schemas.microsoft.com/office/drawing/2014/main" id="{D8D07FE2-063A-4761-A000-3D0CEE20B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920" y="334784"/>
            <a:ext cx="10515600" cy="1169174"/>
          </a:xfrm>
          <a:ln>
            <a:noFill/>
          </a:ln>
        </p:spPr>
        <p:txBody>
          <a:bodyPr/>
          <a:lstStyle/>
          <a:p>
            <a:r>
              <a:rPr lang="tr-TR" sz="3600" dirty="0">
                <a:solidFill>
                  <a:srgbClr val="FF0000"/>
                </a:solidFill>
                <a:latin typeface="+mn-lt"/>
              </a:rPr>
              <a:t>Klinik Önemli Bozulma </a:t>
            </a:r>
            <a:br>
              <a:rPr lang="tr-TR" dirty="0"/>
            </a:br>
            <a:r>
              <a:rPr lang="tr-TR" sz="2400" dirty="0" err="1">
                <a:solidFill>
                  <a:srgbClr val="FF0000"/>
                </a:solidFill>
              </a:rPr>
              <a:t>Clinically</a:t>
            </a:r>
            <a:r>
              <a:rPr lang="tr-TR" sz="2400" dirty="0">
                <a:solidFill>
                  <a:srgbClr val="FF0000"/>
                </a:solidFill>
              </a:rPr>
              <a:t> </a:t>
            </a:r>
            <a:r>
              <a:rPr lang="tr-TR" sz="2400" dirty="0" err="1">
                <a:solidFill>
                  <a:srgbClr val="FF0000"/>
                </a:solidFill>
              </a:rPr>
              <a:t>Important</a:t>
            </a:r>
            <a:r>
              <a:rPr lang="tr-TR" sz="2400" dirty="0">
                <a:solidFill>
                  <a:srgbClr val="FF0000"/>
                </a:solidFill>
              </a:rPr>
              <a:t> </a:t>
            </a:r>
            <a:r>
              <a:rPr lang="tr-TR" sz="2400" dirty="0" err="1">
                <a:solidFill>
                  <a:srgbClr val="FF0000"/>
                </a:solidFill>
              </a:rPr>
              <a:t>Deterioration</a:t>
            </a:r>
            <a:r>
              <a:rPr lang="tr-TR" sz="2400" dirty="0">
                <a:solidFill>
                  <a:srgbClr val="FF0000"/>
                </a:solidFill>
              </a:rPr>
              <a:t> (CID)</a:t>
            </a:r>
          </a:p>
        </p:txBody>
      </p:sp>
    </p:spTree>
    <p:extLst>
      <p:ext uri="{BB962C8B-B14F-4D97-AF65-F5344CB8AC3E}">
        <p14:creationId xmlns:p14="http://schemas.microsoft.com/office/powerpoint/2010/main" val="31981024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40F0309-E740-453B-B478-CC4947BF9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800" dirty="0">
                <a:solidFill>
                  <a:srgbClr val="FF0000"/>
                </a:solidFill>
                <a:latin typeface="Arial Black" panose="020B0A04020102020204" pitchFamily="34" charset="0"/>
              </a:rPr>
              <a:t>Etkinlik ve </a:t>
            </a:r>
            <a:r>
              <a:rPr lang="tr-TR" sz="2800" dirty="0" err="1">
                <a:solidFill>
                  <a:srgbClr val="FF0000"/>
                </a:solidFill>
                <a:latin typeface="Arial Black" panose="020B0A04020102020204" pitchFamily="34" charset="0"/>
              </a:rPr>
              <a:t>güvenilirlilik</a:t>
            </a:r>
            <a:r>
              <a:rPr lang="tr-TR" sz="2800" dirty="0">
                <a:solidFill>
                  <a:srgbClr val="FF0000"/>
                </a:solidFill>
                <a:latin typeface="Arial Black" panose="020B0A04020102020204" pitchFamily="34" charset="0"/>
              </a:rPr>
              <a:t> bakımından LAMA/</a:t>
            </a:r>
            <a:r>
              <a:rPr lang="tr-TR" sz="2800" dirty="0" err="1">
                <a:solidFill>
                  <a:srgbClr val="FF0000"/>
                </a:solidFill>
                <a:latin typeface="Arial Black" panose="020B0A04020102020204" pitchFamily="34" charset="0"/>
              </a:rPr>
              <a:t>LABA’nın</a:t>
            </a:r>
            <a:r>
              <a:rPr lang="tr-TR" sz="2800" dirty="0">
                <a:solidFill>
                  <a:srgbClr val="FF0000"/>
                </a:solidFill>
                <a:latin typeface="Arial Black" panose="020B0A04020102020204" pitchFamily="34" charset="0"/>
              </a:rPr>
              <a:t> LAMA ve LABA/ICS ile karşılaştırılması</a:t>
            </a: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D9DE42F9-7E0D-4925-B1D0-6887674E0E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8741" t="19686" r="16756" b="33849"/>
          <a:stretch/>
        </p:blipFill>
        <p:spPr>
          <a:xfrm>
            <a:off x="873760" y="1690688"/>
            <a:ext cx="10210800" cy="4521200"/>
          </a:xfrm>
          <a:ln>
            <a:solidFill>
              <a:srgbClr val="FF0000"/>
            </a:solidFill>
          </a:ln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8D79A372-1861-4B30-938C-5A85C06F69D1}"/>
              </a:ext>
            </a:extLst>
          </p:cNvPr>
          <p:cNvSpPr txBox="1"/>
          <p:nvPr/>
        </p:nvSpPr>
        <p:spPr>
          <a:xfrm>
            <a:off x="6360160" y="6354375"/>
            <a:ext cx="7589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 err="1"/>
              <a:t>Neil</a:t>
            </a:r>
            <a:r>
              <a:rPr lang="tr-TR" sz="1200" dirty="0"/>
              <a:t> S. </a:t>
            </a:r>
            <a:r>
              <a:rPr lang="tr-TR" sz="1200" dirty="0" err="1"/>
              <a:t>Skolnik</a:t>
            </a:r>
            <a:r>
              <a:rPr lang="tr-TR" sz="1200" dirty="0"/>
              <a:t>. POSTGRADUATE MEDICINE 2020, VOL. 132, NO. 2, 198–205</a:t>
            </a:r>
          </a:p>
        </p:txBody>
      </p:sp>
    </p:spTree>
    <p:extLst>
      <p:ext uri="{BB962C8B-B14F-4D97-AF65-F5344CB8AC3E}">
        <p14:creationId xmlns:p14="http://schemas.microsoft.com/office/powerpoint/2010/main" val="2951130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44C92BA-0D2A-4727-8A19-7029C166E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tr-TR" dirty="0" err="1">
                <a:solidFill>
                  <a:srgbClr val="FF0000"/>
                </a:solidFill>
                <a:latin typeface="+mn-lt"/>
              </a:rPr>
              <a:t>Bronkodilatör</a:t>
            </a:r>
            <a:r>
              <a:rPr lang="tr-TR" dirty="0">
                <a:solidFill>
                  <a:srgbClr val="FF0000"/>
                </a:solidFill>
                <a:latin typeface="+mn-lt"/>
              </a:rPr>
              <a:t> başladığımız hastanın </a:t>
            </a:r>
            <a:br>
              <a:rPr lang="tr-TR" dirty="0">
                <a:solidFill>
                  <a:srgbClr val="FF0000"/>
                </a:solidFill>
                <a:latin typeface="+mn-lt"/>
              </a:rPr>
            </a:br>
            <a:r>
              <a:rPr lang="tr-TR" dirty="0">
                <a:solidFill>
                  <a:srgbClr val="FF0000"/>
                </a:solidFill>
                <a:latin typeface="+mn-lt"/>
              </a:rPr>
              <a:t>tedavi yanıtını ne zaman değerlendirelim?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C70DC1E-0890-4FDE-98E3-82BE36D4E1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3440" y="2038985"/>
            <a:ext cx="10515600" cy="4351338"/>
          </a:xfrm>
        </p:spPr>
        <p:txBody>
          <a:bodyPr/>
          <a:lstStyle/>
          <a:p>
            <a:endParaRPr lang="tr-TR" dirty="0"/>
          </a:p>
          <a:p>
            <a:pPr>
              <a:buFont typeface="Wingdings" panose="05000000000000000000" pitchFamily="2" charset="2"/>
              <a:buChar char="v"/>
            </a:pPr>
            <a:r>
              <a:rPr lang="tr-TR" dirty="0" err="1"/>
              <a:t>KOAH'ta</a:t>
            </a:r>
            <a:r>
              <a:rPr lang="tr-TR" dirty="0"/>
              <a:t> kanıtlar, 4. haftadaki LABD tedavi yanıtlarının daha uzun vadeli yanıtların erken bir göstergesi olduğunu düşündürmektedir</a:t>
            </a:r>
          </a:p>
          <a:p>
            <a:pPr marL="0" indent="0">
              <a:buNone/>
            </a:pPr>
            <a:r>
              <a:rPr lang="tr-TR" dirty="0"/>
              <a:t> 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tr-TR" dirty="0"/>
              <a:t>İlk tedavi yararlarını objektif olarak değerlendirmek, hastalık seyrinde daha erken tedavi kararlarını almak için kullanılabilir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F5F29F0F-CBC8-44DD-B93C-BDA6D7661F10}"/>
              </a:ext>
            </a:extLst>
          </p:cNvPr>
          <p:cNvSpPr txBox="1"/>
          <p:nvPr/>
        </p:nvSpPr>
        <p:spPr>
          <a:xfrm>
            <a:off x="4287520" y="6032044"/>
            <a:ext cx="7335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b="0" i="0" dirty="0">
                <a:solidFill>
                  <a:srgbClr val="212121"/>
                </a:solidFill>
                <a:effectLst/>
              </a:rPr>
              <a:t>Singh D, et al. </a:t>
            </a:r>
            <a:r>
              <a:rPr lang="tr-TR" sz="1200" b="0" i="0" dirty="0" err="1">
                <a:solidFill>
                  <a:srgbClr val="212121"/>
                </a:solidFill>
                <a:effectLst/>
              </a:rPr>
              <a:t>Future</a:t>
            </a:r>
            <a:r>
              <a:rPr lang="tr-TR" sz="1200" b="0" i="0" dirty="0">
                <a:solidFill>
                  <a:srgbClr val="212121"/>
                </a:solidFill>
                <a:effectLst/>
              </a:rPr>
              <a:t> </a:t>
            </a:r>
            <a:r>
              <a:rPr lang="tr-TR" sz="1200" b="0" i="0" dirty="0" err="1">
                <a:solidFill>
                  <a:srgbClr val="212121"/>
                </a:solidFill>
                <a:effectLst/>
              </a:rPr>
              <a:t>concepts</a:t>
            </a:r>
            <a:r>
              <a:rPr lang="tr-TR" sz="1200" b="0" i="0" dirty="0">
                <a:solidFill>
                  <a:srgbClr val="212121"/>
                </a:solidFill>
                <a:effectLst/>
              </a:rPr>
              <a:t> in </a:t>
            </a:r>
            <a:r>
              <a:rPr lang="tr-TR" sz="1200" b="0" i="0" dirty="0" err="1">
                <a:solidFill>
                  <a:srgbClr val="212121"/>
                </a:solidFill>
                <a:effectLst/>
              </a:rPr>
              <a:t>bronchodilation</a:t>
            </a:r>
            <a:r>
              <a:rPr lang="tr-TR" sz="1200" b="0" i="0" dirty="0">
                <a:solidFill>
                  <a:srgbClr val="212121"/>
                </a:solidFill>
                <a:effectLst/>
              </a:rPr>
              <a:t> </a:t>
            </a:r>
            <a:r>
              <a:rPr lang="tr-TR" sz="1200" b="0" i="0" dirty="0" err="1">
                <a:solidFill>
                  <a:srgbClr val="212121"/>
                </a:solidFill>
                <a:effectLst/>
              </a:rPr>
              <a:t>for</a:t>
            </a:r>
            <a:r>
              <a:rPr lang="tr-TR" sz="1200" b="0" i="0" dirty="0">
                <a:solidFill>
                  <a:srgbClr val="212121"/>
                </a:solidFill>
                <a:effectLst/>
              </a:rPr>
              <a:t> COPD: </a:t>
            </a:r>
            <a:r>
              <a:rPr lang="tr-TR" sz="1200" b="0" i="0" dirty="0" err="1">
                <a:solidFill>
                  <a:srgbClr val="212121"/>
                </a:solidFill>
                <a:effectLst/>
              </a:rPr>
              <a:t>dual</a:t>
            </a:r>
            <a:r>
              <a:rPr lang="tr-TR" sz="1200" b="0" i="0" dirty="0">
                <a:solidFill>
                  <a:srgbClr val="212121"/>
                </a:solidFill>
                <a:effectLst/>
              </a:rPr>
              <a:t>- </a:t>
            </a:r>
            <a:r>
              <a:rPr lang="tr-TR" sz="1200" b="0" i="1" dirty="0" err="1">
                <a:solidFill>
                  <a:srgbClr val="212121"/>
                </a:solidFill>
                <a:effectLst/>
              </a:rPr>
              <a:t>versus</a:t>
            </a:r>
            <a:r>
              <a:rPr lang="tr-TR" sz="1200" b="0" i="0" dirty="0">
                <a:solidFill>
                  <a:srgbClr val="212121"/>
                </a:solidFill>
                <a:effectLst/>
              </a:rPr>
              <a:t> </a:t>
            </a:r>
            <a:r>
              <a:rPr lang="tr-TR" sz="1200" b="0" i="0" dirty="0" err="1">
                <a:solidFill>
                  <a:srgbClr val="212121"/>
                </a:solidFill>
                <a:effectLst/>
              </a:rPr>
              <a:t>monotherapy</a:t>
            </a:r>
            <a:r>
              <a:rPr lang="tr-TR" sz="1200" b="0" i="0" dirty="0">
                <a:solidFill>
                  <a:srgbClr val="212121"/>
                </a:solidFill>
                <a:effectLst/>
              </a:rPr>
              <a:t>. </a:t>
            </a:r>
            <a:r>
              <a:rPr lang="tr-TR" sz="1200" b="0" i="0" dirty="0" err="1">
                <a:solidFill>
                  <a:srgbClr val="212121"/>
                </a:solidFill>
                <a:effectLst/>
              </a:rPr>
              <a:t>Eur</a:t>
            </a:r>
            <a:r>
              <a:rPr lang="tr-TR" sz="1200" b="0" i="0" dirty="0">
                <a:solidFill>
                  <a:srgbClr val="212121"/>
                </a:solidFill>
                <a:effectLst/>
              </a:rPr>
              <a:t> </a:t>
            </a:r>
            <a:r>
              <a:rPr lang="tr-TR" sz="1200" b="0" i="0" dirty="0" err="1">
                <a:solidFill>
                  <a:srgbClr val="212121"/>
                </a:solidFill>
                <a:effectLst/>
              </a:rPr>
              <a:t>Respir</a:t>
            </a:r>
            <a:r>
              <a:rPr lang="tr-TR" sz="1200" b="0" i="0" dirty="0">
                <a:solidFill>
                  <a:srgbClr val="212121"/>
                </a:solidFill>
                <a:effectLst/>
              </a:rPr>
              <a:t> </a:t>
            </a:r>
            <a:r>
              <a:rPr lang="tr-TR" sz="1200" b="0" i="0" dirty="0" err="1">
                <a:solidFill>
                  <a:srgbClr val="212121"/>
                </a:solidFill>
                <a:effectLst/>
              </a:rPr>
              <a:t>Rev</a:t>
            </a:r>
            <a:r>
              <a:rPr lang="tr-TR" sz="1200" b="0" i="0" dirty="0">
                <a:solidFill>
                  <a:srgbClr val="212121"/>
                </a:solidFill>
                <a:effectLst/>
              </a:rPr>
              <a:t>. 2021</a:t>
            </a:r>
            <a:endParaRPr lang="tr-TR" sz="1200" dirty="0"/>
          </a:p>
        </p:txBody>
      </p:sp>
    </p:spTree>
    <p:extLst>
      <p:ext uri="{BB962C8B-B14F-4D97-AF65-F5344CB8AC3E}">
        <p14:creationId xmlns:p14="http://schemas.microsoft.com/office/powerpoint/2010/main" val="2027777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5CCD33A-612F-4070-8975-97E55126F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>
                <a:solidFill>
                  <a:srgbClr val="FF0000"/>
                </a:solidFill>
              </a:rPr>
              <a:t>KOAH alevlenmelerinin klinik sonuçları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C2752E7-A3C0-44BD-B080-A978549AC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10704"/>
            <a:ext cx="10515600" cy="4351338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tr-TR" dirty="0"/>
              <a:t>Solunum fonksiyonlarındaki azalmayı hızlandırır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tr-TR" dirty="0"/>
              <a:t>Akut </a:t>
            </a:r>
            <a:r>
              <a:rPr lang="tr-TR" dirty="0" err="1"/>
              <a:t>kardiyovasküler</a:t>
            </a:r>
            <a:r>
              <a:rPr lang="tr-TR" dirty="0"/>
              <a:t> olayları arttırır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tr-TR" dirty="0"/>
              <a:t>Sağlık durumunu kötüleştirir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tr-TR" dirty="0"/>
              <a:t>Günlük yaşam aktivitelerini bozar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tr-TR" dirty="0"/>
              <a:t>Gelecekte KOAH alevlenme ve hastaneye yatış riskini arttırır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tr-TR" dirty="0" err="1"/>
              <a:t>Mortaliteyi</a:t>
            </a:r>
            <a:r>
              <a:rPr lang="tr-TR" dirty="0"/>
              <a:t> arttırır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FE90B8C5-B93A-4EAA-A289-B5381FC08393}"/>
              </a:ext>
            </a:extLst>
          </p:cNvPr>
          <p:cNvSpPr txBox="1"/>
          <p:nvPr/>
        </p:nvSpPr>
        <p:spPr>
          <a:xfrm>
            <a:off x="4226560" y="5929610"/>
            <a:ext cx="629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b="0" i="0" dirty="0" err="1">
                <a:solidFill>
                  <a:srgbClr val="212121"/>
                </a:solidFill>
                <a:effectLst/>
              </a:rPr>
              <a:t>Ulrik</a:t>
            </a:r>
            <a:r>
              <a:rPr lang="tr-TR" sz="1200" b="0" i="0" dirty="0">
                <a:solidFill>
                  <a:srgbClr val="212121"/>
                </a:solidFill>
                <a:effectLst/>
              </a:rPr>
              <a:t> CS, et al. </a:t>
            </a:r>
            <a:r>
              <a:rPr lang="en-US" sz="1200" b="0" i="0" dirty="0">
                <a:solidFill>
                  <a:srgbClr val="212121"/>
                </a:solidFill>
                <a:effectLst/>
              </a:rPr>
              <a:t>How Do Dual Long-Acting Bronchodilators Prevent Exacerbations of Chronic Obstructive Pulmonary Disease? Am J Respir Crit Care Med. 2017</a:t>
            </a:r>
            <a:endParaRPr lang="tr-TR" sz="1200" dirty="0"/>
          </a:p>
        </p:txBody>
      </p:sp>
    </p:spTree>
    <p:extLst>
      <p:ext uri="{BB962C8B-B14F-4D97-AF65-F5344CB8AC3E}">
        <p14:creationId xmlns:p14="http://schemas.microsoft.com/office/powerpoint/2010/main" val="38626962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ED3AF06-C8FD-48C3-A86A-C2EFE4A9E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800" dirty="0">
                <a:solidFill>
                  <a:srgbClr val="FF0000"/>
                </a:solidFill>
                <a:latin typeface="Arial Black" panose="020B0A04020102020204" pitchFamily="34" charset="0"/>
              </a:rPr>
              <a:t>Dual </a:t>
            </a:r>
            <a:r>
              <a:rPr lang="tr-TR" sz="2800" dirty="0" err="1">
                <a:solidFill>
                  <a:srgbClr val="FF0000"/>
                </a:solidFill>
                <a:latin typeface="Arial Black" panose="020B0A04020102020204" pitchFamily="34" charset="0"/>
              </a:rPr>
              <a:t>Bronkodilatörler</a:t>
            </a:r>
            <a:r>
              <a:rPr lang="tr-TR" sz="2800" dirty="0">
                <a:solidFill>
                  <a:srgbClr val="FF0000"/>
                </a:solidFill>
                <a:latin typeface="Arial Black" panose="020B0A04020102020204" pitchFamily="34" charset="0"/>
              </a:rPr>
              <a:t> Bazı Mekanizmalar İle Alevlenmeleri Azaltabilir</a:t>
            </a:r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484FB59E-4BA4-47CB-8F70-45DB6925AD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1509" t="27654" r="8951" b="11492"/>
          <a:stretch/>
        </p:blipFill>
        <p:spPr>
          <a:xfrm>
            <a:off x="838200" y="1690688"/>
            <a:ext cx="9315450" cy="4381500"/>
          </a:xfr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27F106C5-26A7-46B0-9D83-2683D61782B0}"/>
              </a:ext>
            </a:extLst>
          </p:cNvPr>
          <p:cNvSpPr txBox="1"/>
          <p:nvPr/>
        </p:nvSpPr>
        <p:spPr>
          <a:xfrm>
            <a:off x="9165590" y="1674674"/>
            <a:ext cx="2788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dirty="0"/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95539BB3-CA39-4FCD-A1D2-FBDD08D25FB3}"/>
              </a:ext>
            </a:extLst>
          </p:cNvPr>
          <p:cNvSpPr txBox="1"/>
          <p:nvPr/>
        </p:nvSpPr>
        <p:spPr>
          <a:xfrm>
            <a:off x="2391092" y="6354375"/>
            <a:ext cx="81686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 err="1"/>
              <a:t>Kai</a:t>
            </a:r>
            <a:r>
              <a:rPr lang="tr-TR" sz="1200" dirty="0"/>
              <a:t> M. </a:t>
            </a:r>
            <a:r>
              <a:rPr lang="tr-TR" sz="1200" dirty="0" err="1"/>
              <a:t>Beeh</a:t>
            </a:r>
            <a:r>
              <a:rPr lang="tr-TR" sz="1200" dirty="0"/>
              <a:t>. </a:t>
            </a:r>
            <a:r>
              <a:rPr lang="en-US" sz="1200" dirty="0"/>
              <a:t>How Do Dual Long-Acting Bronchodilators Prevent Exacerbations of Chronic Obstructive Pulmonary Disease?</a:t>
            </a:r>
            <a:r>
              <a:rPr lang="tr-TR" sz="1200" dirty="0"/>
              <a:t> ATS</a:t>
            </a:r>
          </a:p>
        </p:txBody>
      </p:sp>
    </p:spTree>
    <p:extLst>
      <p:ext uri="{BB962C8B-B14F-4D97-AF65-F5344CB8AC3E}">
        <p14:creationId xmlns:p14="http://schemas.microsoft.com/office/powerpoint/2010/main" val="17756879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725FC2F1-EF8C-4E9D-9AC3-9041539C8A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00" t="10078" r="5667" b="7726"/>
          <a:stretch/>
        </p:blipFill>
        <p:spPr>
          <a:xfrm>
            <a:off x="995680" y="1371600"/>
            <a:ext cx="10769600" cy="5110480"/>
          </a:xfrm>
          <a:prstGeom prst="rect">
            <a:avLst/>
          </a:prstGeom>
          <a:ln>
            <a:noFill/>
          </a:ln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834DA8D1-DA13-4682-8B4D-43D87EB350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750" t="34392" r="28333" b="29216"/>
          <a:stretch/>
        </p:blipFill>
        <p:spPr>
          <a:xfrm>
            <a:off x="548640" y="294640"/>
            <a:ext cx="7172960" cy="235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2145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DBF5C98-D9C6-409E-9E34-9F489C2A5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4000" dirty="0" err="1">
                <a:solidFill>
                  <a:srgbClr val="FF0000"/>
                </a:solidFill>
                <a:latin typeface="+mn-lt"/>
              </a:rPr>
              <a:t>KOAH’lı</a:t>
            </a:r>
            <a:r>
              <a:rPr lang="tr-TR" sz="4000" dirty="0">
                <a:solidFill>
                  <a:srgbClr val="FF0000"/>
                </a:solidFill>
                <a:latin typeface="+mn-lt"/>
              </a:rPr>
              <a:t> hastalarda </a:t>
            </a:r>
            <a:r>
              <a:rPr lang="tr-TR" sz="4000" dirty="0" err="1">
                <a:solidFill>
                  <a:srgbClr val="FF0000"/>
                </a:solidFill>
                <a:latin typeface="+mn-lt"/>
              </a:rPr>
              <a:t>hiperinflasyonun</a:t>
            </a:r>
            <a:r>
              <a:rPr lang="tr-TR" sz="4000" dirty="0">
                <a:solidFill>
                  <a:srgbClr val="FF0000"/>
                </a:solidFill>
                <a:latin typeface="+mn-lt"/>
              </a:rPr>
              <a:t> etkileri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D893871-38EC-40A1-8EF9-CA949126B0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tr-TR" dirty="0"/>
              <a:t>KOAH hastalarının çoğu farklı derecelerde </a:t>
            </a:r>
            <a:r>
              <a:rPr lang="tr-TR" dirty="0" err="1"/>
              <a:t>hiperinflasyona</a:t>
            </a:r>
            <a:r>
              <a:rPr lang="tr-TR" dirty="0"/>
              <a:t> sahiptirler</a:t>
            </a:r>
          </a:p>
          <a:p>
            <a:r>
              <a:rPr lang="tr-TR" dirty="0" err="1"/>
              <a:t>Hiperinflasyon</a:t>
            </a:r>
            <a:r>
              <a:rPr lang="tr-TR" dirty="0"/>
              <a:t> ile </a:t>
            </a:r>
            <a:r>
              <a:rPr lang="tr-TR" dirty="0" err="1"/>
              <a:t>dispne</a:t>
            </a:r>
            <a:r>
              <a:rPr lang="tr-TR" dirty="0"/>
              <a:t> arasında anlamlı bir ilişki mevcuttur</a:t>
            </a:r>
          </a:p>
          <a:p>
            <a:r>
              <a:rPr lang="tr-TR" dirty="0" err="1"/>
              <a:t>Hiperinflasyon</a:t>
            </a:r>
            <a:r>
              <a:rPr lang="tr-TR" dirty="0"/>
              <a:t> egzersiz kapasitesi için FEV1’den daha iyi bir </a:t>
            </a:r>
            <a:r>
              <a:rPr lang="tr-TR" dirty="0" err="1"/>
              <a:t>prediktördür</a:t>
            </a:r>
            <a:r>
              <a:rPr lang="tr-TR" dirty="0"/>
              <a:t> </a:t>
            </a:r>
          </a:p>
          <a:p>
            <a:r>
              <a:rPr lang="tr-TR" dirty="0" err="1"/>
              <a:t>Kardiyovasküler</a:t>
            </a:r>
            <a:r>
              <a:rPr lang="tr-TR" dirty="0"/>
              <a:t> ve </a:t>
            </a:r>
            <a:r>
              <a:rPr lang="tr-TR" dirty="0" err="1"/>
              <a:t>diafragmatik</a:t>
            </a:r>
            <a:r>
              <a:rPr lang="tr-TR" dirty="0"/>
              <a:t> fonksiyonları olumsuz etkiler</a:t>
            </a:r>
            <a:r>
              <a:rPr lang="en-US" dirty="0"/>
              <a:t> </a:t>
            </a:r>
            <a:endParaRPr lang="tr-TR" dirty="0"/>
          </a:p>
          <a:p>
            <a:r>
              <a:rPr lang="tr-TR" dirty="0"/>
              <a:t>Hem egzersizde hem de istirahatte </a:t>
            </a:r>
            <a:r>
              <a:rPr lang="tr-TR" dirty="0" err="1"/>
              <a:t>ventriküler</a:t>
            </a:r>
            <a:r>
              <a:rPr lang="tr-TR" dirty="0"/>
              <a:t> </a:t>
            </a:r>
            <a:r>
              <a:rPr lang="tr-TR" dirty="0" err="1"/>
              <a:t>prelodu</a:t>
            </a:r>
            <a:r>
              <a:rPr lang="tr-TR" dirty="0"/>
              <a:t> ve </a:t>
            </a:r>
            <a:r>
              <a:rPr lang="tr-TR" dirty="0" err="1"/>
              <a:t>venöz</a:t>
            </a:r>
            <a:r>
              <a:rPr lang="tr-TR" dirty="0"/>
              <a:t> geri dönüşü azaltır</a:t>
            </a:r>
          </a:p>
          <a:p>
            <a:r>
              <a:rPr lang="tr-TR" dirty="0" err="1"/>
              <a:t>Hiperinflasyon</a:t>
            </a:r>
            <a:r>
              <a:rPr lang="tr-TR" dirty="0"/>
              <a:t> aynı zamanda artmış </a:t>
            </a:r>
            <a:r>
              <a:rPr lang="tr-TR" dirty="0" err="1"/>
              <a:t>mortalite</a:t>
            </a:r>
            <a:r>
              <a:rPr lang="tr-TR" dirty="0"/>
              <a:t> ile ilişkilidir </a:t>
            </a:r>
          </a:p>
          <a:p>
            <a:r>
              <a:rPr lang="tr-TR" dirty="0"/>
              <a:t>Alevlenmeler, akciğer </a:t>
            </a:r>
            <a:r>
              <a:rPr lang="tr-TR" dirty="0" err="1"/>
              <a:t>hiperinflasyonunun</a:t>
            </a:r>
            <a:r>
              <a:rPr lang="tr-TR" dirty="0"/>
              <a:t> ortaya çıkması veya kötüleşmesi ile karakterize edilir</a:t>
            </a:r>
          </a:p>
        </p:txBody>
      </p:sp>
    </p:spTree>
    <p:extLst>
      <p:ext uri="{BB962C8B-B14F-4D97-AF65-F5344CB8AC3E}">
        <p14:creationId xmlns:p14="http://schemas.microsoft.com/office/powerpoint/2010/main" val="4769250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11087832-5DCB-46E0-97F9-CCD5BC0801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437" t="16912" r="6015" b="10883"/>
          <a:stretch/>
        </p:blipFill>
        <p:spPr>
          <a:xfrm>
            <a:off x="593725" y="1895474"/>
            <a:ext cx="8052435" cy="4676775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88D8AB17-301C-4A18-A050-C777CF9D3BAA}"/>
              </a:ext>
            </a:extLst>
          </p:cNvPr>
          <p:cNvSpPr txBox="1"/>
          <p:nvPr/>
        </p:nvSpPr>
        <p:spPr>
          <a:xfrm>
            <a:off x="2201545" y="2036840"/>
            <a:ext cx="2276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FF0000"/>
                </a:solidFill>
              </a:rPr>
              <a:t>Stabil KOAH sırasında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B89FB850-CEA0-4009-A186-D3D8E5B0AFAD}"/>
              </a:ext>
            </a:extLst>
          </p:cNvPr>
          <p:cNvSpPr txBox="1"/>
          <p:nvPr/>
        </p:nvSpPr>
        <p:spPr>
          <a:xfrm>
            <a:off x="6108700" y="2036840"/>
            <a:ext cx="2781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FF0000"/>
                </a:solidFill>
              </a:rPr>
              <a:t>KOAH alevlenme sırasında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AFC8F247-3FAE-4CE8-9ED6-EA5761D69491}"/>
              </a:ext>
            </a:extLst>
          </p:cNvPr>
          <p:cNvSpPr txBox="1"/>
          <p:nvPr/>
        </p:nvSpPr>
        <p:spPr>
          <a:xfrm>
            <a:off x="8534400" y="2788920"/>
            <a:ext cx="343408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33 hastada yapılan bir çalışmada </a:t>
            </a:r>
          </a:p>
          <a:p>
            <a:r>
              <a:rPr lang="tr-TR" dirty="0" err="1"/>
              <a:t>Formoterol</a:t>
            </a:r>
            <a:r>
              <a:rPr lang="tr-TR" dirty="0"/>
              <a:t> ve </a:t>
            </a:r>
            <a:r>
              <a:rPr lang="tr-TR" dirty="0" err="1"/>
              <a:t>tiotropium</a:t>
            </a:r>
            <a:r>
              <a:rPr lang="tr-TR" dirty="0"/>
              <a:t> kombinasyonunun, </a:t>
            </a:r>
            <a:r>
              <a:rPr lang="tr-TR" dirty="0" err="1"/>
              <a:t>EELV'yi</a:t>
            </a:r>
            <a:r>
              <a:rPr lang="tr-TR" dirty="0"/>
              <a:t> azaltmada tek başına </a:t>
            </a:r>
            <a:r>
              <a:rPr lang="tr-TR" dirty="0" err="1"/>
              <a:t>formoterolden</a:t>
            </a:r>
            <a:r>
              <a:rPr lang="tr-TR" dirty="0"/>
              <a:t> (P = 0.027) önemli ölçüde üstün olduğu da gösterilmiştir</a:t>
            </a:r>
          </a:p>
          <a:p>
            <a:endParaRPr lang="tr-TR" dirty="0"/>
          </a:p>
          <a:p>
            <a:r>
              <a:rPr lang="tr-TR" sz="1200" dirty="0" err="1"/>
              <a:t>Berton</a:t>
            </a:r>
            <a:r>
              <a:rPr lang="tr-TR" sz="1200" dirty="0"/>
              <a:t> DC, et al. </a:t>
            </a:r>
            <a:r>
              <a:rPr lang="en-US" sz="1200" b="0" i="0" dirty="0">
                <a:solidFill>
                  <a:srgbClr val="212121"/>
                </a:solidFill>
                <a:effectLst/>
              </a:rPr>
              <a:t>Effects of tiotropium and</a:t>
            </a:r>
            <a:endParaRPr lang="tr-TR" sz="1200" b="0" i="0" dirty="0">
              <a:solidFill>
                <a:srgbClr val="212121"/>
              </a:solidFill>
              <a:effectLst/>
            </a:endParaRPr>
          </a:p>
          <a:p>
            <a:r>
              <a:rPr lang="en-US" sz="1200" b="0" i="0" dirty="0">
                <a:solidFill>
                  <a:srgbClr val="212121"/>
                </a:solidFill>
                <a:effectLst/>
              </a:rPr>
              <a:t> formoterol</a:t>
            </a:r>
            <a:r>
              <a:rPr lang="tr-TR" sz="1200" dirty="0">
                <a:solidFill>
                  <a:srgbClr val="212121"/>
                </a:solidFill>
              </a:rPr>
              <a:t> </a:t>
            </a:r>
            <a:r>
              <a:rPr lang="en-US" sz="1200" b="0" i="0" dirty="0">
                <a:solidFill>
                  <a:srgbClr val="212121"/>
                </a:solidFill>
                <a:effectLst/>
              </a:rPr>
              <a:t>on dynamic hyperinflation </a:t>
            </a:r>
            <a:endParaRPr lang="tr-TR" sz="1200" b="0" i="0" dirty="0">
              <a:solidFill>
                <a:srgbClr val="212121"/>
              </a:solidFill>
              <a:effectLst/>
            </a:endParaRPr>
          </a:p>
          <a:p>
            <a:r>
              <a:rPr lang="en-US" sz="1200" b="0" i="0" dirty="0">
                <a:solidFill>
                  <a:srgbClr val="212121"/>
                </a:solidFill>
                <a:effectLst/>
              </a:rPr>
              <a:t>and exercise endurance in COPD. Respir Med. 2010</a:t>
            </a:r>
            <a:endParaRPr lang="tr-TR" sz="1200" dirty="0"/>
          </a:p>
          <a:p>
            <a:endParaRPr lang="tr-TR" dirty="0"/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0BA47FF6-D8C2-446D-A404-74FB54053D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750" t="22000" r="17084" b="54313"/>
          <a:stretch/>
        </p:blipFill>
        <p:spPr>
          <a:xfrm>
            <a:off x="593725" y="156528"/>
            <a:ext cx="7701280" cy="153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2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14B9ADC-9EF6-4914-83EA-A9F92B6D25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84" t="19804" r="7000" b="510"/>
          <a:stretch/>
        </p:blipFill>
        <p:spPr>
          <a:xfrm>
            <a:off x="640080" y="314960"/>
            <a:ext cx="10881360" cy="631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2894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75520" y="191381"/>
            <a:ext cx="9076952" cy="1143000"/>
          </a:xfrm>
        </p:spPr>
        <p:txBody>
          <a:bodyPr>
            <a:noAutofit/>
          </a:bodyPr>
          <a:lstStyle/>
          <a:p>
            <a:r>
              <a:rPr lang="tr-TR" sz="2400" b="1" dirty="0">
                <a:solidFill>
                  <a:srgbClr val="FF0000"/>
                </a:solidFill>
                <a:latin typeface="Arial Black" panose="020B0A04020102020204" pitchFamily="34" charset="0"/>
              </a:rPr>
              <a:t>Başlangıç Farmakolojik Tedavisi</a:t>
            </a:r>
            <a:br>
              <a:rPr lang="tr-TR" sz="2400" b="1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tr-TR" sz="2400" dirty="0">
                <a:solidFill>
                  <a:srgbClr val="FF0000"/>
                </a:solidFill>
                <a:latin typeface="Arial Black" panose="020B0A04020102020204" pitchFamily="34" charset="0"/>
              </a:rPr>
              <a:t>GOLD 2022 LABA+LAMA nerde konumlanmış</a:t>
            </a:r>
          </a:p>
        </p:txBody>
      </p:sp>
      <p:graphicFrame>
        <p:nvGraphicFramePr>
          <p:cNvPr id="6" name="5 İçerik Yer Tutucusu"/>
          <p:cNvGraphicFramePr>
            <a:graphicFrameLocks noGrp="1"/>
          </p:cNvGraphicFramePr>
          <p:nvPr>
            <p:ph idx="1"/>
          </p:nvPr>
        </p:nvGraphicFramePr>
        <p:xfrm>
          <a:off x="2927648" y="1268761"/>
          <a:ext cx="7427168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6 Metin kutusu"/>
          <p:cNvSpPr txBox="1"/>
          <p:nvPr/>
        </p:nvSpPr>
        <p:spPr>
          <a:xfrm>
            <a:off x="1775520" y="2060848"/>
            <a:ext cx="2195736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tr-TR" dirty="0"/>
              <a:t>≥ 2 orta alevlenme</a:t>
            </a:r>
          </a:p>
          <a:p>
            <a:r>
              <a:rPr lang="tr-TR" dirty="0"/>
              <a:t>Hastane yatışına yol açan ≥1 alevlenme</a:t>
            </a:r>
          </a:p>
        </p:txBody>
      </p:sp>
      <p:sp>
        <p:nvSpPr>
          <p:cNvPr id="8" name="7 Metin kutusu"/>
          <p:cNvSpPr txBox="1"/>
          <p:nvPr/>
        </p:nvSpPr>
        <p:spPr>
          <a:xfrm>
            <a:off x="1847528" y="4437112"/>
            <a:ext cx="2088232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tr-TR" dirty="0"/>
              <a:t>≤1 orta alevlenme (hastane yatışına yol açmayan )</a:t>
            </a:r>
          </a:p>
        </p:txBody>
      </p:sp>
      <p:sp>
        <p:nvSpPr>
          <p:cNvPr id="9" name="8 Metin kutusu"/>
          <p:cNvSpPr txBox="1"/>
          <p:nvPr/>
        </p:nvSpPr>
        <p:spPr>
          <a:xfrm>
            <a:off x="4439816" y="5517232"/>
            <a:ext cx="237626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tr-TR" dirty="0" err="1"/>
              <a:t>mMRC</a:t>
            </a:r>
            <a:r>
              <a:rPr lang="tr-TR" dirty="0"/>
              <a:t> ≤1 ve CAT&lt;10</a:t>
            </a:r>
          </a:p>
        </p:txBody>
      </p:sp>
      <p:sp>
        <p:nvSpPr>
          <p:cNvPr id="10" name="9 Metin kutusu"/>
          <p:cNvSpPr txBox="1"/>
          <p:nvPr/>
        </p:nvSpPr>
        <p:spPr>
          <a:xfrm>
            <a:off x="7608168" y="5517232"/>
            <a:ext cx="237626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tr-TR" dirty="0" err="1"/>
              <a:t>mMRC</a:t>
            </a:r>
            <a:r>
              <a:rPr lang="tr-TR" dirty="0"/>
              <a:t>≥2 veya CAT ≥10</a:t>
            </a:r>
          </a:p>
        </p:txBody>
      </p:sp>
      <p:sp>
        <p:nvSpPr>
          <p:cNvPr id="12" name="11 Metin kutusu"/>
          <p:cNvSpPr txBox="1"/>
          <p:nvPr/>
        </p:nvSpPr>
        <p:spPr>
          <a:xfrm>
            <a:off x="7248128" y="6597352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dirty="0"/>
          </a:p>
        </p:txBody>
      </p:sp>
      <p:sp>
        <p:nvSpPr>
          <p:cNvPr id="13" name="12 Metin kutusu"/>
          <p:cNvSpPr txBox="1"/>
          <p:nvPr/>
        </p:nvSpPr>
        <p:spPr>
          <a:xfrm>
            <a:off x="1775520" y="6021289"/>
            <a:ext cx="8640960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tr-TR" dirty="0"/>
              <a:t>Grup D; daha fazla </a:t>
            </a:r>
            <a:r>
              <a:rPr lang="tr-TR" dirty="0" err="1"/>
              <a:t>dispnesi</a:t>
            </a:r>
            <a:r>
              <a:rPr lang="tr-TR" dirty="0"/>
              <a:t> ve egzersiz kısıtlaması olan hastalarda (CAT≥20) LAMA+LABA; eos≥300 veya astım öyküsü olanlarda ICS+LABA başlangıç tedavisi olarak  tercih edilebilir   </a:t>
            </a:r>
          </a:p>
        </p:txBody>
      </p:sp>
    </p:spTree>
    <p:extLst>
      <p:ext uri="{BB962C8B-B14F-4D97-AF65-F5344CB8AC3E}">
        <p14:creationId xmlns:p14="http://schemas.microsoft.com/office/powerpoint/2010/main" val="5929700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2240280" y="363770"/>
            <a:ext cx="7570496" cy="1325563"/>
          </a:xfrm>
        </p:spPr>
        <p:txBody>
          <a:bodyPr>
            <a:normAutofit fontScale="90000"/>
          </a:bodyPr>
          <a:lstStyle/>
          <a:p>
            <a:br>
              <a:rPr lang="tr-TR" dirty="0"/>
            </a:br>
            <a:r>
              <a:rPr lang="tr-TR" sz="4000" dirty="0">
                <a:solidFill>
                  <a:srgbClr val="FF0000"/>
                </a:solidFill>
                <a:latin typeface="+mn-lt"/>
              </a:rPr>
              <a:t>Uzun Etkili </a:t>
            </a:r>
            <a:r>
              <a:rPr lang="tr-TR" sz="4000" dirty="0" err="1">
                <a:solidFill>
                  <a:srgbClr val="FF0000"/>
                </a:solidFill>
                <a:latin typeface="+mn-lt"/>
              </a:rPr>
              <a:t>Bronkodilatörler</a:t>
            </a:r>
            <a:r>
              <a:rPr lang="tr-TR" sz="4000" dirty="0">
                <a:solidFill>
                  <a:srgbClr val="FF0000"/>
                </a:solidFill>
                <a:latin typeface="+mn-lt"/>
              </a:rPr>
              <a:t> (LABD) </a:t>
            </a:r>
            <a:br>
              <a:rPr lang="tr-TR" dirty="0"/>
            </a:b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1952596" y="1500175"/>
            <a:ext cx="8229600" cy="4525963"/>
          </a:xfrm>
        </p:spPr>
        <p:txBody>
          <a:bodyPr/>
          <a:lstStyle/>
          <a:p>
            <a:pPr>
              <a:buNone/>
            </a:pPr>
            <a:endParaRPr lang="tr-TR" dirty="0"/>
          </a:p>
        </p:txBody>
      </p:sp>
      <p:sp>
        <p:nvSpPr>
          <p:cNvPr id="4" name="3 Metin kutusu"/>
          <p:cNvSpPr txBox="1"/>
          <p:nvPr/>
        </p:nvSpPr>
        <p:spPr>
          <a:xfrm>
            <a:off x="3309934" y="1890683"/>
            <a:ext cx="5143504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tr-TR" sz="2800" dirty="0" err="1"/>
              <a:t>Periferik</a:t>
            </a:r>
            <a:r>
              <a:rPr lang="tr-TR" sz="2800" dirty="0"/>
              <a:t> havayollarından sıkışan havanın boşalmasını kolaylaştırır </a:t>
            </a:r>
          </a:p>
        </p:txBody>
      </p:sp>
      <p:sp>
        <p:nvSpPr>
          <p:cNvPr id="5" name="4 Metin kutusu"/>
          <p:cNvSpPr txBox="1"/>
          <p:nvPr/>
        </p:nvSpPr>
        <p:spPr>
          <a:xfrm>
            <a:off x="3881422" y="3357562"/>
            <a:ext cx="4000528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tr-TR" sz="2800" dirty="0" err="1"/>
              <a:t>Hiperinflasyonu</a:t>
            </a:r>
            <a:r>
              <a:rPr lang="tr-TR" sz="2800" dirty="0"/>
              <a:t> azaltır </a:t>
            </a:r>
          </a:p>
        </p:txBody>
      </p:sp>
      <p:sp>
        <p:nvSpPr>
          <p:cNvPr id="6" name="5 Metin kutusu"/>
          <p:cNvSpPr txBox="1"/>
          <p:nvPr/>
        </p:nvSpPr>
        <p:spPr>
          <a:xfrm>
            <a:off x="3167042" y="4357694"/>
            <a:ext cx="5643602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tr-TR" sz="2800" dirty="0"/>
              <a:t>Solunum mekaniklerini iyileştirir</a:t>
            </a:r>
          </a:p>
        </p:txBody>
      </p:sp>
      <p:sp>
        <p:nvSpPr>
          <p:cNvPr id="7" name="6 Metin kutusu"/>
          <p:cNvSpPr txBox="1"/>
          <p:nvPr/>
        </p:nvSpPr>
        <p:spPr>
          <a:xfrm>
            <a:off x="3024166" y="5429264"/>
            <a:ext cx="5857916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tr-TR" sz="2800" dirty="0" err="1">
                <a:solidFill>
                  <a:schemeClr val="bg1"/>
                </a:solidFill>
              </a:rPr>
              <a:t>Pharmacologic</a:t>
            </a:r>
            <a:r>
              <a:rPr lang="tr-TR" sz="2800" dirty="0">
                <a:solidFill>
                  <a:schemeClr val="bg1"/>
                </a:solidFill>
              </a:rPr>
              <a:t> </a:t>
            </a:r>
            <a:r>
              <a:rPr lang="tr-TR" sz="2800" dirty="0" err="1">
                <a:solidFill>
                  <a:schemeClr val="bg1"/>
                </a:solidFill>
              </a:rPr>
              <a:t>lung</a:t>
            </a:r>
            <a:r>
              <a:rPr lang="tr-TR" sz="2800" dirty="0">
                <a:solidFill>
                  <a:schemeClr val="bg1"/>
                </a:solidFill>
              </a:rPr>
              <a:t> </a:t>
            </a:r>
            <a:r>
              <a:rPr lang="tr-TR" sz="2800" dirty="0" err="1">
                <a:solidFill>
                  <a:schemeClr val="bg1"/>
                </a:solidFill>
              </a:rPr>
              <a:t>volume</a:t>
            </a:r>
            <a:r>
              <a:rPr lang="tr-TR" sz="2800" dirty="0">
                <a:solidFill>
                  <a:schemeClr val="bg1"/>
                </a:solidFill>
              </a:rPr>
              <a:t> </a:t>
            </a:r>
            <a:r>
              <a:rPr lang="tr-TR" sz="2800" dirty="0" err="1">
                <a:solidFill>
                  <a:schemeClr val="bg1"/>
                </a:solidFill>
              </a:rPr>
              <a:t>reduction</a:t>
            </a:r>
            <a:endParaRPr lang="tr-TR" dirty="0">
              <a:solidFill>
                <a:schemeClr val="bg1"/>
              </a:solidFill>
            </a:endParaRPr>
          </a:p>
        </p:txBody>
      </p:sp>
      <p:sp>
        <p:nvSpPr>
          <p:cNvPr id="9" name="8 Aşağı Ok"/>
          <p:cNvSpPr/>
          <p:nvPr/>
        </p:nvSpPr>
        <p:spPr>
          <a:xfrm>
            <a:off x="5881686" y="2928934"/>
            <a:ext cx="71438" cy="28575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9 Aşağı Ok"/>
          <p:cNvSpPr/>
          <p:nvPr/>
        </p:nvSpPr>
        <p:spPr>
          <a:xfrm>
            <a:off x="5881686" y="3929066"/>
            <a:ext cx="71438" cy="35719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10 Aşağı Ok"/>
          <p:cNvSpPr/>
          <p:nvPr/>
        </p:nvSpPr>
        <p:spPr>
          <a:xfrm>
            <a:off x="5881687" y="5000636"/>
            <a:ext cx="45719" cy="35719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12 Metin kutusu"/>
          <p:cNvSpPr txBox="1"/>
          <p:nvPr/>
        </p:nvSpPr>
        <p:spPr>
          <a:xfrm>
            <a:off x="7667636" y="6143645"/>
            <a:ext cx="21431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 err="1"/>
              <a:t>Beeh</a:t>
            </a:r>
            <a:r>
              <a:rPr lang="tr-TR" sz="1200" dirty="0"/>
              <a:t> KM. </a:t>
            </a:r>
            <a:r>
              <a:rPr lang="tr-TR" sz="1200" dirty="0" err="1"/>
              <a:t>Adv</a:t>
            </a:r>
            <a:r>
              <a:rPr lang="tr-TR" sz="1200" dirty="0"/>
              <a:t> </a:t>
            </a:r>
            <a:r>
              <a:rPr lang="tr-TR" sz="1200" dirty="0" err="1"/>
              <a:t>Ther</a:t>
            </a:r>
            <a:r>
              <a:rPr lang="tr-TR" sz="1200" dirty="0"/>
              <a:t> 2010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D4430633-9455-4643-9118-F8A7DD0E42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666" t="18706" r="29417" b="9294"/>
          <a:stretch/>
        </p:blipFill>
        <p:spPr>
          <a:xfrm>
            <a:off x="985520" y="111760"/>
            <a:ext cx="8270240" cy="637032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Mürekkep 5">
                <a:extLst>
                  <a:ext uri="{FF2B5EF4-FFF2-40B4-BE49-F238E27FC236}">
                    <a16:creationId xmlns:a16="http://schemas.microsoft.com/office/drawing/2014/main" id="{E5E9B096-3609-4859-83E7-66426F2B58A1}"/>
                  </a:ext>
                </a:extLst>
              </p14:cNvPr>
              <p14:cNvContentPartPr/>
              <p14:nvPr/>
            </p14:nvContentPartPr>
            <p14:xfrm>
              <a:off x="5175360" y="5632560"/>
              <a:ext cx="1327320" cy="38520"/>
            </p14:xfrm>
          </p:contentPart>
        </mc:Choice>
        <mc:Fallback xmlns="">
          <p:pic>
            <p:nvPicPr>
              <p:cNvPr id="6" name="Mürekkep 5">
                <a:extLst>
                  <a:ext uri="{FF2B5EF4-FFF2-40B4-BE49-F238E27FC236}">
                    <a16:creationId xmlns:a16="http://schemas.microsoft.com/office/drawing/2014/main" id="{E5E9B096-3609-4859-83E7-66426F2B58A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159520" y="5569200"/>
                <a:ext cx="1358640" cy="16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Mürekkep 6">
                <a:extLst>
                  <a:ext uri="{FF2B5EF4-FFF2-40B4-BE49-F238E27FC236}">
                    <a16:creationId xmlns:a16="http://schemas.microsoft.com/office/drawing/2014/main" id="{60E36F61-5AE0-46A6-B2E4-AF2D6B95283A}"/>
                  </a:ext>
                </a:extLst>
              </p14:cNvPr>
              <p14:cNvContentPartPr/>
              <p14:nvPr/>
            </p14:nvContentPartPr>
            <p14:xfrm>
              <a:off x="6686640" y="5587920"/>
              <a:ext cx="2311560" cy="76680"/>
            </p14:xfrm>
          </p:contentPart>
        </mc:Choice>
        <mc:Fallback xmlns="">
          <p:pic>
            <p:nvPicPr>
              <p:cNvPr id="7" name="Mürekkep 6">
                <a:extLst>
                  <a:ext uri="{FF2B5EF4-FFF2-40B4-BE49-F238E27FC236}">
                    <a16:creationId xmlns:a16="http://schemas.microsoft.com/office/drawing/2014/main" id="{60E36F61-5AE0-46A6-B2E4-AF2D6B95283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670800" y="5524560"/>
                <a:ext cx="2342880" cy="20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Mürekkep 7">
                <a:extLst>
                  <a:ext uri="{FF2B5EF4-FFF2-40B4-BE49-F238E27FC236}">
                    <a16:creationId xmlns:a16="http://schemas.microsoft.com/office/drawing/2014/main" id="{A3534FD5-7CEC-42F1-A0A3-4B106CA97DCC}"/>
                  </a:ext>
                </a:extLst>
              </p14:cNvPr>
              <p14:cNvContentPartPr/>
              <p14:nvPr/>
            </p14:nvContentPartPr>
            <p14:xfrm>
              <a:off x="6603840" y="5607000"/>
              <a:ext cx="1391040" cy="76680"/>
            </p14:xfrm>
          </p:contentPart>
        </mc:Choice>
        <mc:Fallback xmlns="">
          <p:pic>
            <p:nvPicPr>
              <p:cNvPr id="8" name="Mürekkep 7">
                <a:extLst>
                  <a:ext uri="{FF2B5EF4-FFF2-40B4-BE49-F238E27FC236}">
                    <a16:creationId xmlns:a16="http://schemas.microsoft.com/office/drawing/2014/main" id="{A3534FD5-7CEC-42F1-A0A3-4B106CA97DC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588000" y="5543640"/>
                <a:ext cx="1422360" cy="20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Mürekkep 8">
                <a:extLst>
                  <a:ext uri="{FF2B5EF4-FFF2-40B4-BE49-F238E27FC236}">
                    <a16:creationId xmlns:a16="http://schemas.microsoft.com/office/drawing/2014/main" id="{3593CC9E-15D9-4AEE-85EC-0B2B5FF0F03F}"/>
                  </a:ext>
                </a:extLst>
              </p14:cNvPr>
              <p14:cNvContentPartPr/>
              <p14:nvPr/>
            </p14:nvContentPartPr>
            <p14:xfrm>
              <a:off x="3327480" y="5727600"/>
              <a:ext cx="1009800" cy="140040"/>
            </p14:xfrm>
          </p:contentPart>
        </mc:Choice>
        <mc:Fallback xmlns="">
          <p:pic>
            <p:nvPicPr>
              <p:cNvPr id="9" name="Mürekkep 8">
                <a:extLst>
                  <a:ext uri="{FF2B5EF4-FFF2-40B4-BE49-F238E27FC236}">
                    <a16:creationId xmlns:a16="http://schemas.microsoft.com/office/drawing/2014/main" id="{3593CC9E-15D9-4AEE-85EC-0B2B5FF0F03F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311640" y="5664240"/>
                <a:ext cx="1041120" cy="26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Mürekkep 9">
                <a:extLst>
                  <a:ext uri="{FF2B5EF4-FFF2-40B4-BE49-F238E27FC236}">
                    <a16:creationId xmlns:a16="http://schemas.microsoft.com/office/drawing/2014/main" id="{723A20AC-1A30-494D-84B1-B161F410D291}"/>
                  </a:ext>
                </a:extLst>
              </p14:cNvPr>
              <p14:cNvContentPartPr/>
              <p14:nvPr/>
            </p14:nvContentPartPr>
            <p14:xfrm>
              <a:off x="4870440" y="5797440"/>
              <a:ext cx="368640" cy="6840"/>
            </p14:xfrm>
          </p:contentPart>
        </mc:Choice>
        <mc:Fallback xmlns="">
          <p:pic>
            <p:nvPicPr>
              <p:cNvPr id="10" name="Mürekkep 9">
                <a:extLst>
                  <a:ext uri="{FF2B5EF4-FFF2-40B4-BE49-F238E27FC236}">
                    <a16:creationId xmlns:a16="http://schemas.microsoft.com/office/drawing/2014/main" id="{723A20AC-1A30-494D-84B1-B161F410D29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854600" y="5734080"/>
                <a:ext cx="399960" cy="13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1" name="Mürekkep 10">
                <a:extLst>
                  <a:ext uri="{FF2B5EF4-FFF2-40B4-BE49-F238E27FC236}">
                    <a16:creationId xmlns:a16="http://schemas.microsoft.com/office/drawing/2014/main" id="{9F70BDC2-88F7-4672-ADEF-9457B5B2A4AA}"/>
                  </a:ext>
                </a:extLst>
              </p14:cNvPr>
              <p14:cNvContentPartPr/>
              <p14:nvPr/>
            </p14:nvContentPartPr>
            <p14:xfrm>
              <a:off x="6858000" y="5835600"/>
              <a:ext cx="159120" cy="360"/>
            </p14:xfrm>
          </p:contentPart>
        </mc:Choice>
        <mc:Fallback xmlns="">
          <p:pic>
            <p:nvPicPr>
              <p:cNvPr id="11" name="Mürekkep 10">
                <a:extLst>
                  <a:ext uri="{FF2B5EF4-FFF2-40B4-BE49-F238E27FC236}">
                    <a16:creationId xmlns:a16="http://schemas.microsoft.com/office/drawing/2014/main" id="{9F70BDC2-88F7-4672-ADEF-9457B5B2A4AA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842160" y="5772240"/>
                <a:ext cx="19044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2" name="Mürekkep 11">
                <a:extLst>
                  <a:ext uri="{FF2B5EF4-FFF2-40B4-BE49-F238E27FC236}">
                    <a16:creationId xmlns:a16="http://schemas.microsoft.com/office/drawing/2014/main" id="{C609CC18-8027-4B74-B86A-A5D39C892257}"/>
                  </a:ext>
                </a:extLst>
              </p14:cNvPr>
              <p14:cNvContentPartPr/>
              <p14:nvPr/>
            </p14:nvContentPartPr>
            <p14:xfrm>
              <a:off x="6026040" y="5956200"/>
              <a:ext cx="2934000" cy="51120"/>
            </p14:xfrm>
          </p:contentPart>
        </mc:Choice>
        <mc:Fallback xmlns="">
          <p:pic>
            <p:nvPicPr>
              <p:cNvPr id="12" name="Mürekkep 11">
                <a:extLst>
                  <a:ext uri="{FF2B5EF4-FFF2-40B4-BE49-F238E27FC236}">
                    <a16:creationId xmlns:a16="http://schemas.microsoft.com/office/drawing/2014/main" id="{C609CC18-8027-4B74-B86A-A5D39C892257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010200" y="5892840"/>
                <a:ext cx="2965320" cy="17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3" name="Mürekkep 12">
                <a:extLst>
                  <a:ext uri="{FF2B5EF4-FFF2-40B4-BE49-F238E27FC236}">
                    <a16:creationId xmlns:a16="http://schemas.microsoft.com/office/drawing/2014/main" id="{F59882A8-B51C-4BB2-9FAE-3D4C6D2E71CD}"/>
                  </a:ext>
                </a:extLst>
              </p14:cNvPr>
              <p14:cNvContentPartPr/>
              <p14:nvPr/>
            </p14:nvContentPartPr>
            <p14:xfrm>
              <a:off x="3416400" y="6108840"/>
              <a:ext cx="1086120" cy="32040"/>
            </p14:xfrm>
          </p:contentPart>
        </mc:Choice>
        <mc:Fallback xmlns="">
          <p:pic>
            <p:nvPicPr>
              <p:cNvPr id="13" name="Mürekkep 12">
                <a:extLst>
                  <a:ext uri="{FF2B5EF4-FFF2-40B4-BE49-F238E27FC236}">
                    <a16:creationId xmlns:a16="http://schemas.microsoft.com/office/drawing/2014/main" id="{F59882A8-B51C-4BB2-9FAE-3D4C6D2E71CD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400560" y="6045480"/>
                <a:ext cx="1117440" cy="15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4" name="Mürekkep 13">
                <a:extLst>
                  <a:ext uri="{FF2B5EF4-FFF2-40B4-BE49-F238E27FC236}">
                    <a16:creationId xmlns:a16="http://schemas.microsoft.com/office/drawing/2014/main" id="{C1A0FF80-E59E-4BA7-B3C5-F5D73A23F9CD}"/>
                  </a:ext>
                </a:extLst>
              </p14:cNvPr>
              <p14:cNvContentPartPr/>
              <p14:nvPr/>
            </p14:nvContentPartPr>
            <p14:xfrm>
              <a:off x="4692600" y="6070680"/>
              <a:ext cx="1162440" cy="25560"/>
            </p14:xfrm>
          </p:contentPart>
        </mc:Choice>
        <mc:Fallback xmlns="">
          <p:pic>
            <p:nvPicPr>
              <p:cNvPr id="14" name="Mürekkep 13">
                <a:extLst>
                  <a:ext uri="{FF2B5EF4-FFF2-40B4-BE49-F238E27FC236}">
                    <a16:creationId xmlns:a16="http://schemas.microsoft.com/office/drawing/2014/main" id="{C1A0FF80-E59E-4BA7-B3C5-F5D73A23F9CD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676760" y="6007320"/>
                <a:ext cx="1193760" cy="15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5" name="Mürekkep 14">
                <a:extLst>
                  <a:ext uri="{FF2B5EF4-FFF2-40B4-BE49-F238E27FC236}">
                    <a16:creationId xmlns:a16="http://schemas.microsoft.com/office/drawing/2014/main" id="{F4A857F5-EC4C-42E9-99F5-299E978E6651}"/>
                  </a:ext>
                </a:extLst>
              </p14:cNvPr>
              <p14:cNvContentPartPr/>
              <p14:nvPr/>
            </p14:nvContentPartPr>
            <p14:xfrm>
              <a:off x="4165560" y="6413400"/>
              <a:ext cx="3530880" cy="83160"/>
            </p14:xfrm>
          </p:contentPart>
        </mc:Choice>
        <mc:Fallback xmlns="">
          <p:pic>
            <p:nvPicPr>
              <p:cNvPr id="15" name="Mürekkep 14">
                <a:extLst>
                  <a:ext uri="{FF2B5EF4-FFF2-40B4-BE49-F238E27FC236}">
                    <a16:creationId xmlns:a16="http://schemas.microsoft.com/office/drawing/2014/main" id="{F4A857F5-EC4C-42E9-99F5-299E978E6651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149720" y="6350040"/>
                <a:ext cx="3562200" cy="209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910603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15" descr="arkaplan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395" y="-33658"/>
            <a:ext cx="12275062" cy="6906768"/>
          </a:xfrm>
          <a:prstGeom prst="rect">
            <a:avLst/>
          </a:prstGeom>
        </p:spPr>
      </p:pic>
      <p:sp>
        <p:nvSpPr>
          <p:cNvPr id="78849" name="Freeform 1"/>
          <p:cNvSpPr>
            <a:spLocks/>
          </p:cNvSpPr>
          <p:nvPr/>
        </p:nvSpPr>
        <p:spPr bwMode="auto">
          <a:xfrm flipH="1">
            <a:off x="4213736" y="1061788"/>
            <a:ext cx="9144004" cy="6858000"/>
          </a:xfrm>
          <a:custGeom>
            <a:avLst/>
            <a:gdLst>
              <a:gd name="T0" fmla="*/ 4503 w 21600"/>
              <a:gd name="T1" fmla="*/ 0 h 21600"/>
              <a:gd name="T2" fmla="*/ 0 w 21600"/>
              <a:gd name="T3" fmla="*/ 0 h 21600"/>
              <a:gd name="T4" fmla="*/ 17092 w 21600"/>
              <a:gd name="T5" fmla="*/ 21600 h 21600"/>
              <a:gd name="T6" fmla="*/ 21600 w 21600"/>
              <a:gd name="T7" fmla="*/ 21600 h 21600"/>
              <a:gd name="T8" fmla="*/ 4503 w 21600"/>
              <a:gd name="T9" fmla="*/ 0 h 21600"/>
              <a:gd name="T10" fmla="*/ 4503 w 21600"/>
              <a:gd name="T11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600" h="21600">
                <a:moveTo>
                  <a:pt x="4503" y="0"/>
                </a:moveTo>
                <a:lnTo>
                  <a:pt x="0" y="0"/>
                </a:lnTo>
                <a:lnTo>
                  <a:pt x="17092" y="21600"/>
                </a:lnTo>
                <a:lnTo>
                  <a:pt x="21600" y="21600"/>
                </a:lnTo>
                <a:lnTo>
                  <a:pt x="4503" y="0"/>
                </a:lnTo>
                <a:close/>
                <a:moveTo>
                  <a:pt x="4503" y="0"/>
                </a:moveTo>
              </a:path>
            </a:pathLst>
          </a:custGeom>
          <a:gradFill>
            <a:gsLst>
              <a:gs pos="93820">
                <a:schemeClr val="bg1"/>
              </a:gs>
              <a:gs pos="24000">
                <a:schemeClr val="bg1">
                  <a:lumMod val="95000"/>
                </a:schemeClr>
              </a:gs>
              <a:gs pos="56000">
                <a:srgbClr val="7030A0"/>
              </a:gs>
            </a:gsLst>
            <a:lin ang="2400000" scaled="0"/>
          </a:gradFill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8864" name="Oval 16"/>
          <p:cNvSpPr>
            <a:spLocks/>
          </p:cNvSpPr>
          <p:nvPr/>
        </p:nvSpPr>
        <p:spPr bwMode="auto">
          <a:xfrm>
            <a:off x="9663580" y="2403149"/>
            <a:ext cx="232428" cy="232428"/>
          </a:xfrm>
          <a:prstGeom prst="ellipse">
            <a:avLst/>
          </a:prstGeom>
          <a:solidFill>
            <a:schemeClr val="bg2">
              <a:alpha val="15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4285" y="1169808"/>
            <a:ext cx="2537813" cy="2542548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888" y="2829212"/>
            <a:ext cx="2397302" cy="2401776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758" y="3921660"/>
            <a:ext cx="3189872" cy="3195824"/>
          </a:xfrm>
          <a:prstGeom prst="rect">
            <a:avLst/>
          </a:prstGeom>
        </p:spPr>
      </p:pic>
      <p:sp>
        <p:nvSpPr>
          <p:cNvPr id="22" name="Google Shape;1599;p15"/>
          <p:cNvSpPr/>
          <p:nvPr/>
        </p:nvSpPr>
        <p:spPr>
          <a:xfrm rot="10800000">
            <a:off x="-128397" y="-33658"/>
            <a:ext cx="6220821" cy="4524445"/>
          </a:xfrm>
          <a:custGeom>
            <a:avLst/>
            <a:gdLst/>
            <a:ahLst/>
            <a:cxnLst/>
            <a:rect l="l" t="t" r="r" b="b"/>
            <a:pathLst>
              <a:path w="132643" h="98137" extrusionOk="0">
                <a:moveTo>
                  <a:pt x="132642" y="0"/>
                </a:moveTo>
                <a:cubicBezTo>
                  <a:pt x="131181" y="9829"/>
                  <a:pt x="128999" y="20689"/>
                  <a:pt x="125872" y="28645"/>
                </a:cubicBezTo>
                <a:cubicBezTo>
                  <a:pt x="119001" y="46060"/>
                  <a:pt x="108394" y="49934"/>
                  <a:pt x="93795" y="49934"/>
                </a:cubicBezTo>
                <a:cubicBezTo>
                  <a:pt x="90575" y="49934"/>
                  <a:pt x="87160" y="49746"/>
                  <a:pt x="83548" y="49472"/>
                </a:cubicBezTo>
                <a:cubicBezTo>
                  <a:pt x="74958" y="48829"/>
                  <a:pt x="67497" y="47986"/>
                  <a:pt x="60767" y="47986"/>
                </a:cubicBezTo>
                <a:cubicBezTo>
                  <a:pt x="51852" y="47986"/>
                  <a:pt x="44220" y="49465"/>
                  <a:pt x="36945" y="54851"/>
                </a:cubicBezTo>
                <a:cubicBezTo>
                  <a:pt x="21325" y="66398"/>
                  <a:pt x="23937" y="90610"/>
                  <a:pt x="1083" y="97810"/>
                </a:cubicBezTo>
                <a:lnTo>
                  <a:pt x="0" y="98137"/>
                </a:lnTo>
                <a:lnTo>
                  <a:pt x="132642" y="98137"/>
                </a:lnTo>
                <a:lnTo>
                  <a:pt x="132642" y="0"/>
                </a:lnTo>
                <a:close/>
              </a:path>
            </a:pathLst>
          </a:custGeom>
          <a:gradFill>
            <a:gsLst>
              <a:gs pos="0">
                <a:srgbClr val="72397B"/>
              </a:gs>
              <a:gs pos="56000">
                <a:srgbClr val="3F2767"/>
              </a:gs>
              <a:gs pos="100000">
                <a:srgbClr val="0B1453"/>
              </a:gs>
            </a:gsLst>
            <a:lin ang="5400700" scaled="0"/>
          </a:gradFill>
          <a:ln>
            <a:noFill/>
          </a:ln>
        </p:spPr>
        <p:txBody>
          <a:bodyPr spcFirstLastPara="1" wrap="square" lIns="48200" tIns="48200" rIns="48200" bIns="482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" name="Resim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98" t="21212" r="25679" b="30303"/>
          <a:stretch/>
        </p:blipFill>
        <p:spPr>
          <a:xfrm>
            <a:off x="3198924" y="1258402"/>
            <a:ext cx="4317103" cy="4186282"/>
          </a:xfrm>
          <a:prstGeom prst="rect">
            <a:avLst/>
          </a:prstGeom>
        </p:spPr>
      </p:pic>
      <p:pic>
        <p:nvPicPr>
          <p:cNvPr id="15" name="Picture 14" descr="cihaz.png"/>
          <p:cNvPicPr>
            <a:picLocks noChangeAspect="1"/>
          </p:cNvPicPr>
          <p:nvPr/>
        </p:nvPicPr>
        <p:blipFill>
          <a:blip r:embed="rId8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5153">
            <a:off x="-424878" y="2180714"/>
            <a:ext cx="5617881" cy="4376924"/>
          </a:xfrm>
          <a:prstGeom prst="rect">
            <a:avLst/>
          </a:prstGeom>
        </p:spPr>
      </p:pic>
      <p:pic>
        <p:nvPicPr>
          <p:cNvPr id="24" name="Picture 4" descr="tioform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6116" y="-1244581"/>
            <a:ext cx="8914136" cy="6751200"/>
          </a:xfrm>
          <a:prstGeom prst="rect">
            <a:avLst/>
          </a:prstGeom>
        </p:spPr>
      </p:pic>
      <p:sp>
        <p:nvSpPr>
          <p:cNvPr id="27" name="Metin kutusu 26"/>
          <p:cNvSpPr txBox="1"/>
          <p:nvPr/>
        </p:nvSpPr>
        <p:spPr bwMode="auto">
          <a:xfrm>
            <a:off x="2187755" y="6381236"/>
            <a:ext cx="912494" cy="246221"/>
          </a:xfrm>
          <a:prstGeom prst="rect">
            <a:avLst/>
          </a:prstGeom>
          <a:noFill/>
          <a:effectLst/>
        </p:spPr>
        <p:txBody>
          <a:bodyPr wrap="none" rtlCol="0" anchor="ctr">
            <a:spAutoFit/>
          </a:bodyPr>
          <a:lstStyle/>
          <a:p>
            <a:r>
              <a:rPr lang="tr-TR" sz="1000" kern="100" dirty="0" err="1">
                <a:solidFill>
                  <a:srgbClr val="660066"/>
                </a:solidFill>
                <a:effectLst>
                  <a:reflection stA="13000" endPos="36000" dir="5400000" sy="-100000" algn="bl" rotWithShape="0"/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Tioform</a:t>
            </a:r>
            <a:r>
              <a:rPr lang="tr-TR" sz="1000" kern="100" dirty="0">
                <a:solidFill>
                  <a:srgbClr val="660066"/>
                </a:solidFill>
                <a:effectLst>
                  <a:reflection stA="13000" endPos="36000" dir="5400000" sy="-100000" algn="bl" rotWithShape="0"/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KÜB</a:t>
            </a:r>
          </a:p>
        </p:txBody>
      </p:sp>
    </p:spTree>
    <p:extLst>
      <p:ext uri="{BB962C8B-B14F-4D97-AF65-F5344CB8AC3E}">
        <p14:creationId xmlns:p14="http://schemas.microsoft.com/office/powerpoint/2010/main" val="424084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4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2285;p17"/>
          <p:cNvSpPr/>
          <p:nvPr/>
        </p:nvSpPr>
        <p:spPr>
          <a:xfrm rot="10800000">
            <a:off x="-1" y="-1"/>
            <a:ext cx="12192183" cy="7405035"/>
          </a:xfrm>
          <a:custGeom>
            <a:avLst/>
            <a:gdLst/>
            <a:ahLst/>
            <a:cxnLst/>
            <a:rect l="l" t="t" r="r" b="b"/>
            <a:pathLst>
              <a:path w="66114" h="43008" extrusionOk="0">
                <a:moveTo>
                  <a:pt x="0" y="1"/>
                </a:moveTo>
                <a:lnTo>
                  <a:pt x="66113" y="1"/>
                </a:lnTo>
                <a:lnTo>
                  <a:pt x="66113" y="43007"/>
                </a:lnTo>
                <a:lnTo>
                  <a:pt x="0" y="43007"/>
                </a:lnTo>
                <a:close/>
              </a:path>
            </a:pathLst>
          </a:custGeom>
          <a:gradFill>
            <a:gsLst>
              <a:gs pos="0">
                <a:srgbClr val="131263"/>
              </a:gs>
              <a:gs pos="100000">
                <a:srgbClr val="0C0C3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Metin kutusu 6"/>
          <p:cNvSpPr txBox="1">
            <a:spLocks noChangeArrowheads="1"/>
          </p:cNvSpPr>
          <p:nvPr/>
        </p:nvSpPr>
        <p:spPr bwMode="auto">
          <a:xfrm>
            <a:off x="2047877" y="755651"/>
            <a:ext cx="34766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tr-TR" altLang="tr-TR" sz="2400" dirty="0">
                <a:solidFill>
                  <a:prstClr val="white"/>
                </a:solidFill>
              </a:rPr>
              <a:t>Parasempatik Sistem</a:t>
            </a:r>
          </a:p>
        </p:txBody>
      </p:sp>
      <p:sp>
        <p:nvSpPr>
          <p:cNvPr id="8" name="Metin kutusu 7"/>
          <p:cNvSpPr txBox="1">
            <a:spLocks noChangeArrowheads="1"/>
          </p:cNvSpPr>
          <p:nvPr/>
        </p:nvSpPr>
        <p:spPr bwMode="auto">
          <a:xfrm>
            <a:off x="8183915" y="664962"/>
            <a:ext cx="25574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tr-TR" altLang="tr-TR" sz="2400" dirty="0">
                <a:solidFill>
                  <a:prstClr val="white"/>
                </a:solidFill>
              </a:rPr>
              <a:t>Sempatik Sistem</a:t>
            </a:r>
          </a:p>
        </p:txBody>
      </p:sp>
      <p:sp>
        <p:nvSpPr>
          <p:cNvPr id="17" name="Metin kutusu 23"/>
          <p:cNvSpPr txBox="1">
            <a:spLocks noChangeArrowheads="1"/>
          </p:cNvSpPr>
          <p:nvPr/>
        </p:nvSpPr>
        <p:spPr bwMode="auto">
          <a:xfrm>
            <a:off x="5929314" y="3143251"/>
            <a:ext cx="5794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tr-TR" altLang="tr-TR" sz="2400" dirty="0">
                <a:solidFill>
                  <a:prstClr val="white"/>
                </a:solidFill>
              </a:rPr>
              <a:t>O</a:t>
            </a:r>
            <a:r>
              <a:rPr lang="tr-TR" altLang="tr-TR" sz="2400" baseline="-25000" dirty="0">
                <a:solidFill>
                  <a:prstClr val="white"/>
                </a:solidFill>
              </a:rPr>
              <a:t>2</a:t>
            </a:r>
          </a:p>
        </p:txBody>
      </p:sp>
      <p:pic>
        <p:nvPicPr>
          <p:cNvPr id="110" name="Picture 109" descr="breathe-51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561" y="583054"/>
            <a:ext cx="4033166" cy="4033166"/>
          </a:xfrm>
          <a:prstGeom prst="rect">
            <a:avLst/>
          </a:prstGeom>
        </p:spPr>
      </p:pic>
      <p:sp>
        <p:nvSpPr>
          <p:cNvPr id="112" name="Google Shape;2287;p17"/>
          <p:cNvSpPr/>
          <p:nvPr/>
        </p:nvSpPr>
        <p:spPr>
          <a:xfrm>
            <a:off x="-1" y="1099127"/>
            <a:ext cx="12191818" cy="6314422"/>
          </a:xfrm>
          <a:custGeom>
            <a:avLst/>
            <a:gdLst>
              <a:gd name="connsiteX0" fmla="*/ 405 w 66843"/>
              <a:gd name="connsiteY0" fmla="*/ 0 h 28504"/>
              <a:gd name="connsiteX1" fmla="*/ 0 w 66843"/>
              <a:gd name="connsiteY1" fmla="*/ 10 h 28504"/>
              <a:gd name="connsiteX2" fmla="*/ 0 w 66843"/>
              <a:gd name="connsiteY2" fmla="*/ 28504 h 28504"/>
              <a:gd name="connsiteX3" fmla="*/ 66843 w 66843"/>
              <a:gd name="connsiteY3" fmla="*/ 28504 h 28504"/>
              <a:gd name="connsiteX4" fmla="*/ 66843 w 66843"/>
              <a:gd name="connsiteY4" fmla="*/ 10 h 28504"/>
              <a:gd name="connsiteX5" fmla="*/ 66480 w 66843"/>
              <a:gd name="connsiteY5" fmla="*/ 1 h 28504"/>
              <a:gd name="connsiteX6" fmla="*/ 53913 w 66843"/>
              <a:gd name="connsiteY6" fmla="*/ 10605 h 28504"/>
              <a:gd name="connsiteX7" fmla="*/ 52319 w 66843"/>
              <a:gd name="connsiteY7" fmla="*/ 10121 h 28504"/>
              <a:gd name="connsiteX8" fmla="*/ 47451 w 66843"/>
              <a:gd name="connsiteY8" fmla="*/ 8679 h 28504"/>
              <a:gd name="connsiteX9" fmla="*/ 41559 w 66843"/>
              <a:gd name="connsiteY9" fmla="*/ 13131 h 28504"/>
              <a:gd name="connsiteX10" fmla="*/ 37148 w 66843"/>
              <a:gd name="connsiteY10" fmla="*/ 17290 h 28504"/>
              <a:gd name="connsiteX11" fmla="*/ 33879 w 66843"/>
              <a:gd name="connsiteY11" fmla="*/ 13131 h 28504"/>
              <a:gd name="connsiteX12" fmla="*/ 33879 w 66843"/>
              <a:gd name="connsiteY12" fmla="*/ 10872 h 28504"/>
              <a:gd name="connsiteX13" fmla="*/ 32964 w 66843"/>
              <a:gd name="connsiteY13" fmla="*/ 13131 h 28504"/>
              <a:gd name="connsiteX14" fmla="*/ 29694 w 66843"/>
              <a:gd name="connsiteY14" fmla="*/ 17290 h 28504"/>
              <a:gd name="connsiteX15" fmla="*/ 25280 w 66843"/>
              <a:gd name="connsiteY15" fmla="*/ 13131 h 28504"/>
              <a:gd name="connsiteX16" fmla="*/ 20218 w 66843"/>
              <a:gd name="connsiteY16" fmla="*/ 8990 h 28504"/>
              <a:gd name="connsiteX17" fmla="*/ 14524 w 66843"/>
              <a:gd name="connsiteY17" fmla="*/ 10121 h 28504"/>
              <a:gd name="connsiteX18" fmla="*/ 13435 w 66843"/>
              <a:gd name="connsiteY18" fmla="*/ 10268 h 28504"/>
              <a:gd name="connsiteX19" fmla="*/ 405 w 66843"/>
              <a:gd name="connsiteY19" fmla="*/ 0 h 28504"/>
              <a:gd name="connsiteX0" fmla="*/ 405 w 66843"/>
              <a:gd name="connsiteY0" fmla="*/ 0 h 28504"/>
              <a:gd name="connsiteX1" fmla="*/ 0 w 66843"/>
              <a:gd name="connsiteY1" fmla="*/ 10 h 28504"/>
              <a:gd name="connsiteX2" fmla="*/ 0 w 66843"/>
              <a:gd name="connsiteY2" fmla="*/ 28504 h 28504"/>
              <a:gd name="connsiteX3" fmla="*/ 66843 w 66843"/>
              <a:gd name="connsiteY3" fmla="*/ 28504 h 28504"/>
              <a:gd name="connsiteX4" fmla="*/ 66843 w 66843"/>
              <a:gd name="connsiteY4" fmla="*/ 10 h 28504"/>
              <a:gd name="connsiteX5" fmla="*/ 66480 w 66843"/>
              <a:gd name="connsiteY5" fmla="*/ 1 h 28504"/>
              <a:gd name="connsiteX6" fmla="*/ 53913 w 66843"/>
              <a:gd name="connsiteY6" fmla="*/ 10605 h 28504"/>
              <a:gd name="connsiteX7" fmla="*/ 52319 w 66843"/>
              <a:gd name="connsiteY7" fmla="*/ 10121 h 28504"/>
              <a:gd name="connsiteX8" fmla="*/ 47451 w 66843"/>
              <a:gd name="connsiteY8" fmla="*/ 8679 h 28504"/>
              <a:gd name="connsiteX9" fmla="*/ 41559 w 66843"/>
              <a:gd name="connsiteY9" fmla="*/ 13131 h 28504"/>
              <a:gd name="connsiteX10" fmla="*/ 37148 w 66843"/>
              <a:gd name="connsiteY10" fmla="*/ 17290 h 28504"/>
              <a:gd name="connsiteX11" fmla="*/ 33879 w 66843"/>
              <a:gd name="connsiteY11" fmla="*/ 13131 h 28504"/>
              <a:gd name="connsiteX12" fmla="*/ 32964 w 66843"/>
              <a:gd name="connsiteY12" fmla="*/ 13131 h 28504"/>
              <a:gd name="connsiteX13" fmla="*/ 29694 w 66843"/>
              <a:gd name="connsiteY13" fmla="*/ 17290 h 28504"/>
              <a:gd name="connsiteX14" fmla="*/ 25280 w 66843"/>
              <a:gd name="connsiteY14" fmla="*/ 13131 h 28504"/>
              <a:gd name="connsiteX15" fmla="*/ 20218 w 66843"/>
              <a:gd name="connsiteY15" fmla="*/ 8990 h 28504"/>
              <a:gd name="connsiteX16" fmla="*/ 14524 w 66843"/>
              <a:gd name="connsiteY16" fmla="*/ 10121 h 28504"/>
              <a:gd name="connsiteX17" fmla="*/ 13435 w 66843"/>
              <a:gd name="connsiteY17" fmla="*/ 10268 h 28504"/>
              <a:gd name="connsiteX18" fmla="*/ 405 w 66843"/>
              <a:gd name="connsiteY18" fmla="*/ 0 h 28504"/>
              <a:gd name="connsiteX0" fmla="*/ 405 w 66843"/>
              <a:gd name="connsiteY0" fmla="*/ 0 h 28504"/>
              <a:gd name="connsiteX1" fmla="*/ 0 w 66843"/>
              <a:gd name="connsiteY1" fmla="*/ 10 h 28504"/>
              <a:gd name="connsiteX2" fmla="*/ 0 w 66843"/>
              <a:gd name="connsiteY2" fmla="*/ 28504 h 28504"/>
              <a:gd name="connsiteX3" fmla="*/ 66843 w 66843"/>
              <a:gd name="connsiteY3" fmla="*/ 28504 h 28504"/>
              <a:gd name="connsiteX4" fmla="*/ 66843 w 66843"/>
              <a:gd name="connsiteY4" fmla="*/ 10 h 28504"/>
              <a:gd name="connsiteX5" fmla="*/ 66480 w 66843"/>
              <a:gd name="connsiteY5" fmla="*/ 1 h 28504"/>
              <a:gd name="connsiteX6" fmla="*/ 53913 w 66843"/>
              <a:gd name="connsiteY6" fmla="*/ 10605 h 28504"/>
              <a:gd name="connsiteX7" fmla="*/ 52319 w 66843"/>
              <a:gd name="connsiteY7" fmla="*/ 10121 h 28504"/>
              <a:gd name="connsiteX8" fmla="*/ 47451 w 66843"/>
              <a:gd name="connsiteY8" fmla="*/ 8679 h 28504"/>
              <a:gd name="connsiteX9" fmla="*/ 41559 w 66843"/>
              <a:gd name="connsiteY9" fmla="*/ 13131 h 28504"/>
              <a:gd name="connsiteX10" fmla="*/ 37148 w 66843"/>
              <a:gd name="connsiteY10" fmla="*/ 17290 h 28504"/>
              <a:gd name="connsiteX11" fmla="*/ 32964 w 66843"/>
              <a:gd name="connsiteY11" fmla="*/ 13131 h 28504"/>
              <a:gd name="connsiteX12" fmla="*/ 29694 w 66843"/>
              <a:gd name="connsiteY12" fmla="*/ 17290 h 28504"/>
              <a:gd name="connsiteX13" fmla="*/ 25280 w 66843"/>
              <a:gd name="connsiteY13" fmla="*/ 13131 h 28504"/>
              <a:gd name="connsiteX14" fmla="*/ 20218 w 66843"/>
              <a:gd name="connsiteY14" fmla="*/ 8990 h 28504"/>
              <a:gd name="connsiteX15" fmla="*/ 14524 w 66843"/>
              <a:gd name="connsiteY15" fmla="*/ 10121 h 28504"/>
              <a:gd name="connsiteX16" fmla="*/ 13435 w 66843"/>
              <a:gd name="connsiteY16" fmla="*/ 10268 h 28504"/>
              <a:gd name="connsiteX17" fmla="*/ 405 w 66843"/>
              <a:gd name="connsiteY17" fmla="*/ 0 h 28504"/>
              <a:gd name="connsiteX0" fmla="*/ 405 w 66843"/>
              <a:gd name="connsiteY0" fmla="*/ 0 h 28504"/>
              <a:gd name="connsiteX1" fmla="*/ 0 w 66843"/>
              <a:gd name="connsiteY1" fmla="*/ 10 h 28504"/>
              <a:gd name="connsiteX2" fmla="*/ 0 w 66843"/>
              <a:gd name="connsiteY2" fmla="*/ 28504 h 28504"/>
              <a:gd name="connsiteX3" fmla="*/ 66843 w 66843"/>
              <a:gd name="connsiteY3" fmla="*/ 28504 h 28504"/>
              <a:gd name="connsiteX4" fmla="*/ 66843 w 66843"/>
              <a:gd name="connsiteY4" fmla="*/ 10 h 28504"/>
              <a:gd name="connsiteX5" fmla="*/ 66480 w 66843"/>
              <a:gd name="connsiteY5" fmla="*/ 1 h 28504"/>
              <a:gd name="connsiteX6" fmla="*/ 53913 w 66843"/>
              <a:gd name="connsiteY6" fmla="*/ 10605 h 28504"/>
              <a:gd name="connsiteX7" fmla="*/ 52319 w 66843"/>
              <a:gd name="connsiteY7" fmla="*/ 10121 h 28504"/>
              <a:gd name="connsiteX8" fmla="*/ 47451 w 66843"/>
              <a:gd name="connsiteY8" fmla="*/ 8679 h 28504"/>
              <a:gd name="connsiteX9" fmla="*/ 41559 w 66843"/>
              <a:gd name="connsiteY9" fmla="*/ 13131 h 28504"/>
              <a:gd name="connsiteX10" fmla="*/ 37148 w 66843"/>
              <a:gd name="connsiteY10" fmla="*/ 17290 h 28504"/>
              <a:gd name="connsiteX11" fmla="*/ 29694 w 66843"/>
              <a:gd name="connsiteY11" fmla="*/ 17290 h 28504"/>
              <a:gd name="connsiteX12" fmla="*/ 25280 w 66843"/>
              <a:gd name="connsiteY12" fmla="*/ 13131 h 28504"/>
              <a:gd name="connsiteX13" fmla="*/ 20218 w 66843"/>
              <a:gd name="connsiteY13" fmla="*/ 8990 h 28504"/>
              <a:gd name="connsiteX14" fmla="*/ 14524 w 66843"/>
              <a:gd name="connsiteY14" fmla="*/ 10121 h 28504"/>
              <a:gd name="connsiteX15" fmla="*/ 13435 w 66843"/>
              <a:gd name="connsiteY15" fmla="*/ 10268 h 28504"/>
              <a:gd name="connsiteX16" fmla="*/ 405 w 66843"/>
              <a:gd name="connsiteY16" fmla="*/ 0 h 28504"/>
              <a:gd name="connsiteX0" fmla="*/ 405 w 66843"/>
              <a:gd name="connsiteY0" fmla="*/ 0 h 28504"/>
              <a:gd name="connsiteX1" fmla="*/ 0 w 66843"/>
              <a:gd name="connsiteY1" fmla="*/ 10 h 28504"/>
              <a:gd name="connsiteX2" fmla="*/ 0 w 66843"/>
              <a:gd name="connsiteY2" fmla="*/ 28504 h 28504"/>
              <a:gd name="connsiteX3" fmla="*/ 66843 w 66843"/>
              <a:gd name="connsiteY3" fmla="*/ 28504 h 28504"/>
              <a:gd name="connsiteX4" fmla="*/ 66843 w 66843"/>
              <a:gd name="connsiteY4" fmla="*/ 10 h 28504"/>
              <a:gd name="connsiteX5" fmla="*/ 66480 w 66843"/>
              <a:gd name="connsiteY5" fmla="*/ 1 h 28504"/>
              <a:gd name="connsiteX6" fmla="*/ 53913 w 66843"/>
              <a:gd name="connsiteY6" fmla="*/ 10605 h 28504"/>
              <a:gd name="connsiteX7" fmla="*/ 52319 w 66843"/>
              <a:gd name="connsiteY7" fmla="*/ 10121 h 28504"/>
              <a:gd name="connsiteX8" fmla="*/ 47451 w 66843"/>
              <a:gd name="connsiteY8" fmla="*/ 8679 h 28504"/>
              <a:gd name="connsiteX9" fmla="*/ 41559 w 66843"/>
              <a:gd name="connsiteY9" fmla="*/ 13131 h 28504"/>
              <a:gd name="connsiteX10" fmla="*/ 37148 w 66843"/>
              <a:gd name="connsiteY10" fmla="*/ 17290 h 28504"/>
              <a:gd name="connsiteX11" fmla="*/ 29694 w 66843"/>
              <a:gd name="connsiteY11" fmla="*/ 17290 h 28504"/>
              <a:gd name="connsiteX12" fmla="*/ 20218 w 66843"/>
              <a:gd name="connsiteY12" fmla="*/ 8990 h 28504"/>
              <a:gd name="connsiteX13" fmla="*/ 14524 w 66843"/>
              <a:gd name="connsiteY13" fmla="*/ 10121 h 28504"/>
              <a:gd name="connsiteX14" fmla="*/ 13435 w 66843"/>
              <a:gd name="connsiteY14" fmla="*/ 10268 h 28504"/>
              <a:gd name="connsiteX15" fmla="*/ 405 w 66843"/>
              <a:gd name="connsiteY15" fmla="*/ 0 h 28504"/>
              <a:gd name="connsiteX0" fmla="*/ 405 w 66843"/>
              <a:gd name="connsiteY0" fmla="*/ 0 h 28504"/>
              <a:gd name="connsiteX1" fmla="*/ 0 w 66843"/>
              <a:gd name="connsiteY1" fmla="*/ 10 h 28504"/>
              <a:gd name="connsiteX2" fmla="*/ 0 w 66843"/>
              <a:gd name="connsiteY2" fmla="*/ 28504 h 28504"/>
              <a:gd name="connsiteX3" fmla="*/ 66843 w 66843"/>
              <a:gd name="connsiteY3" fmla="*/ 28504 h 28504"/>
              <a:gd name="connsiteX4" fmla="*/ 66843 w 66843"/>
              <a:gd name="connsiteY4" fmla="*/ 10 h 28504"/>
              <a:gd name="connsiteX5" fmla="*/ 66480 w 66843"/>
              <a:gd name="connsiteY5" fmla="*/ 1 h 28504"/>
              <a:gd name="connsiteX6" fmla="*/ 53913 w 66843"/>
              <a:gd name="connsiteY6" fmla="*/ 10605 h 28504"/>
              <a:gd name="connsiteX7" fmla="*/ 52319 w 66843"/>
              <a:gd name="connsiteY7" fmla="*/ 10121 h 28504"/>
              <a:gd name="connsiteX8" fmla="*/ 47451 w 66843"/>
              <a:gd name="connsiteY8" fmla="*/ 8679 h 28504"/>
              <a:gd name="connsiteX9" fmla="*/ 41559 w 66843"/>
              <a:gd name="connsiteY9" fmla="*/ 13131 h 28504"/>
              <a:gd name="connsiteX10" fmla="*/ 37148 w 66843"/>
              <a:gd name="connsiteY10" fmla="*/ 17290 h 28504"/>
              <a:gd name="connsiteX11" fmla="*/ 29694 w 66843"/>
              <a:gd name="connsiteY11" fmla="*/ 17290 h 28504"/>
              <a:gd name="connsiteX12" fmla="*/ 14524 w 66843"/>
              <a:gd name="connsiteY12" fmla="*/ 10121 h 28504"/>
              <a:gd name="connsiteX13" fmla="*/ 13435 w 66843"/>
              <a:gd name="connsiteY13" fmla="*/ 10268 h 28504"/>
              <a:gd name="connsiteX14" fmla="*/ 405 w 66843"/>
              <a:gd name="connsiteY14" fmla="*/ 0 h 28504"/>
              <a:gd name="connsiteX0" fmla="*/ 405 w 66843"/>
              <a:gd name="connsiteY0" fmla="*/ 0 h 28504"/>
              <a:gd name="connsiteX1" fmla="*/ 0 w 66843"/>
              <a:gd name="connsiteY1" fmla="*/ 10 h 28504"/>
              <a:gd name="connsiteX2" fmla="*/ 0 w 66843"/>
              <a:gd name="connsiteY2" fmla="*/ 28504 h 28504"/>
              <a:gd name="connsiteX3" fmla="*/ 66843 w 66843"/>
              <a:gd name="connsiteY3" fmla="*/ 28504 h 28504"/>
              <a:gd name="connsiteX4" fmla="*/ 66843 w 66843"/>
              <a:gd name="connsiteY4" fmla="*/ 10 h 28504"/>
              <a:gd name="connsiteX5" fmla="*/ 66480 w 66843"/>
              <a:gd name="connsiteY5" fmla="*/ 1 h 28504"/>
              <a:gd name="connsiteX6" fmla="*/ 53913 w 66843"/>
              <a:gd name="connsiteY6" fmla="*/ 10605 h 28504"/>
              <a:gd name="connsiteX7" fmla="*/ 52319 w 66843"/>
              <a:gd name="connsiteY7" fmla="*/ 10121 h 28504"/>
              <a:gd name="connsiteX8" fmla="*/ 47451 w 66843"/>
              <a:gd name="connsiteY8" fmla="*/ 8679 h 28504"/>
              <a:gd name="connsiteX9" fmla="*/ 41559 w 66843"/>
              <a:gd name="connsiteY9" fmla="*/ 13131 h 28504"/>
              <a:gd name="connsiteX10" fmla="*/ 37148 w 66843"/>
              <a:gd name="connsiteY10" fmla="*/ 17290 h 28504"/>
              <a:gd name="connsiteX11" fmla="*/ 29694 w 66843"/>
              <a:gd name="connsiteY11" fmla="*/ 17290 h 28504"/>
              <a:gd name="connsiteX12" fmla="*/ 13435 w 66843"/>
              <a:gd name="connsiteY12" fmla="*/ 10268 h 28504"/>
              <a:gd name="connsiteX13" fmla="*/ 405 w 66843"/>
              <a:gd name="connsiteY13" fmla="*/ 0 h 28504"/>
              <a:gd name="connsiteX0" fmla="*/ 405 w 66843"/>
              <a:gd name="connsiteY0" fmla="*/ 0 h 28504"/>
              <a:gd name="connsiteX1" fmla="*/ 0 w 66843"/>
              <a:gd name="connsiteY1" fmla="*/ 10 h 28504"/>
              <a:gd name="connsiteX2" fmla="*/ 0 w 66843"/>
              <a:gd name="connsiteY2" fmla="*/ 28504 h 28504"/>
              <a:gd name="connsiteX3" fmla="*/ 66843 w 66843"/>
              <a:gd name="connsiteY3" fmla="*/ 28504 h 28504"/>
              <a:gd name="connsiteX4" fmla="*/ 66843 w 66843"/>
              <a:gd name="connsiteY4" fmla="*/ 10 h 28504"/>
              <a:gd name="connsiteX5" fmla="*/ 66480 w 66843"/>
              <a:gd name="connsiteY5" fmla="*/ 1 h 28504"/>
              <a:gd name="connsiteX6" fmla="*/ 53913 w 66843"/>
              <a:gd name="connsiteY6" fmla="*/ 10605 h 28504"/>
              <a:gd name="connsiteX7" fmla="*/ 52319 w 66843"/>
              <a:gd name="connsiteY7" fmla="*/ 10121 h 28504"/>
              <a:gd name="connsiteX8" fmla="*/ 47451 w 66843"/>
              <a:gd name="connsiteY8" fmla="*/ 8679 h 28504"/>
              <a:gd name="connsiteX9" fmla="*/ 41559 w 66843"/>
              <a:gd name="connsiteY9" fmla="*/ 13131 h 28504"/>
              <a:gd name="connsiteX10" fmla="*/ 37148 w 66843"/>
              <a:gd name="connsiteY10" fmla="*/ 17290 h 28504"/>
              <a:gd name="connsiteX11" fmla="*/ 29694 w 66843"/>
              <a:gd name="connsiteY11" fmla="*/ 17290 h 28504"/>
              <a:gd name="connsiteX12" fmla="*/ 17046 w 66843"/>
              <a:gd name="connsiteY12" fmla="*/ 12717 h 28504"/>
              <a:gd name="connsiteX13" fmla="*/ 405 w 66843"/>
              <a:gd name="connsiteY13" fmla="*/ 0 h 28504"/>
              <a:gd name="connsiteX0" fmla="*/ 405 w 66843"/>
              <a:gd name="connsiteY0" fmla="*/ 0 h 28504"/>
              <a:gd name="connsiteX1" fmla="*/ 0 w 66843"/>
              <a:gd name="connsiteY1" fmla="*/ 10 h 28504"/>
              <a:gd name="connsiteX2" fmla="*/ 0 w 66843"/>
              <a:gd name="connsiteY2" fmla="*/ 28504 h 28504"/>
              <a:gd name="connsiteX3" fmla="*/ 66843 w 66843"/>
              <a:gd name="connsiteY3" fmla="*/ 28504 h 28504"/>
              <a:gd name="connsiteX4" fmla="*/ 66843 w 66843"/>
              <a:gd name="connsiteY4" fmla="*/ 10 h 28504"/>
              <a:gd name="connsiteX5" fmla="*/ 66480 w 66843"/>
              <a:gd name="connsiteY5" fmla="*/ 1 h 28504"/>
              <a:gd name="connsiteX6" fmla="*/ 53913 w 66843"/>
              <a:gd name="connsiteY6" fmla="*/ 10605 h 28504"/>
              <a:gd name="connsiteX7" fmla="*/ 52319 w 66843"/>
              <a:gd name="connsiteY7" fmla="*/ 10121 h 28504"/>
              <a:gd name="connsiteX8" fmla="*/ 47451 w 66843"/>
              <a:gd name="connsiteY8" fmla="*/ 8679 h 28504"/>
              <a:gd name="connsiteX9" fmla="*/ 41559 w 66843"/>
              <a:gd name="connsiteY9" fmla="*/ 13131 h 28504"/>
              <a:gd name="connsiteX10" fmla="*/ 37148 w 66843"/>
              <a:gd name="connsiteY10" fmla="*/ 17290 h 28504"/>
              <a:gd name="connsiteX11" fmla="*/ 29694 w 66843"/>
              <a:gd name="connsiteY11" fmla="*/ 17290 h 28504"/>
              <a:gd name="connsiteX12" fmla="*/ 17046 w 66843"/>
              <a:gd name="connsiteY12" fmla="*/ 12717 h 28504"/>
              <a:gd name="connsiteX13" fmla="*/ 405 w 66843"/>
              <a:gd name="connsiteY13" fmla="*/ 0 h 28504"/>
              <a:gd name="connsiteX0" fmla="*/ 405 w 66843"/>
              <a:gd name="connsiteY0" fmla="*/ 0 h 28504"/>
              <a:gd name="connsiteX1" fmla="*/ 0 w 66843"/>
              <a:gd name="connsiteY1" fmla="*/ 10 h 28504"/>
              <a:gd name="connsiteX2" fmla="*/ 0 w 66843"/>
              <a:gd name="connsiteY2" fmla="*/ 28504 h 28504"/>
              <a:gd name="connsiteX3" fmla="*/ 66843 w 66843"/>
              <a:gd name="connsiteY3" fmla="*/ 28504 h 28504"/>
              <a:gd name="connsiteX4" fmla="*/ 66843 w 66843"/>
              <a:gd name="connsiteY4" fmla="*/ 10 h 28504"/>
              <a:gd name="connsiteX5" fmla="*/ 66480 w 66843"/>
              <a:gd name="connsiteY5" fmla="*/ 1 h 28504"/>
              <a:gd name="connsiteX6" fmla="*/ 53913 w 66843"/>
              <a:gd name="connsiteY6" fmla="*/ 10605 h 28504"/>
              <a:gd name="connsiteX7" fmla="*/ 52319 w 66843"/>
              <a:gd name="connsiteY7" fmla="*/ 10121 h 28504"/>
              <a:gd name="connsiteX8" fmla="*/ 47451 w 66843"/>
              <a:gd name="connsiteY8" fmla="*/ 8679 h 28504"/>
              <a:gd name="connsiteX9" fmla="*/ 37148 w 66843"/>
              <a:gd name="connsiteY9" fmla="*/ 17290 h 28504"/>
              <a:gd name="connsiteX10" fmla="*/ 29694 w 66843"/>
              <a:gd name="connsiteY10" fmla="*/ 17290 h 28504"/>
              <a:gd name="connsiteX11" fmla="*/ 17046 w 66843"/>
              <a:gd name="connsiteY11" fmla="*/ 12717 h 28504"/>
              <a:gd name="connsiteX12" fmla="*/ 405 w 66843"/>
              <a:gd name="connsiteY12" fmla="*/ 0 h 28504"/>
              <a:gd name="connsiteX0" fmla="*/ 405 w 66843"/>
              <a:gd name="connsiteY0" fmla="*/ 0 h 28504"/>
              <a:gd name="connsiteX1" fmla="*/ 0 w 66843"/>
              <a:gd name="connsiteY1" fmla="*/ 10 h 28504"/>
              <a:gd name="connsiteX2" fmla="*/ 0 w 66843"/>
              <a:gd name="connsiteY2" fmla="*/ 28504 h 28504"/>
              <a:gd name="connsiteX3" fmla="*/ 66843 w 66843"/>
              <a:gd name="connsiteY3" fmla="*/ 28504 h 28504"/>
              <a:gd name="connsiteX4" fmla="*/ 66843 w 66843"/>
              <a:gd name="connsiteY4" fmla="*/ 10 h 28504"/>
              <a:gd name="connsiteX5" fmla="*/ 66480 w 66843"/>
              <a:gd name="connsiteY5" fmla="*/ 1 h 28504"/>
              <a:gd name="connsiteX6" fmla="*/ 53913 w 66843"/>
              <a:gd name="connsiteY6" fmla="*/ 10605 h 28504"/>
              <a:gd name="connsiteX7" fmla="*/ 52319 w 66843"/>
              <a:gd name="connsiteY7" fmla="*/ 10121 h 28504"/>
              <a:gd name="connsiteX8" fmla="*/ 37148 w 66843"/>
              <a:gd name="connsiteY8" fmla="*/ 17290 h 28504"/>
              <a:gd name="connsiteX9" fmla="*/ 29694 w 66843"/>
              <a:gd name="connsiteY9" fmla="*/ 17290 h 28504"/>
              <a:gd name="connsiteX10" fmla="*/ 17046 w 66843"/>
              <a:gd name="connsiteY10" fmla="*/ 12717 h 28504"/>
              <a:gd name="connsiteX11" fmla="*/ 405 w 66843"/>
              <a:gd name="connsiteY11" fmla="*/ 0 h 28504"/>
              <a:gd name="connsiteX0" fmla="*/ 405 w 67627"/>
              <a:gd name="connsiteY0" fmla="*/ 746 h 29250"/>
              <a:gd name="connsiteX1" fmla="*/ 0 w 67627"/>
              <a:gd name="connsiteY1" fmla="*/ 756 h 29250"/>
              <a:gd name="connsiteX2" fmla="*/ 0 w 67627"/>
              <a:gd name="connsiteY2" fmla="*/ 29250 h 29250"/>
              <a:gd name="connsiteX3" fmla="*/ 66843 w 67627"/>
              <a:gd name="connsiteY3" fmla="*/ 29250 h 29250"/>
              <a:gd name="connsiteX4" fmla="*/ 66843 w 67627"/>
              <a:gd name="connsiteY4" fmla="*/ 756 h 29250"/>
              <a:gd name="connsiteX5" fmla="*/ 66480 w 67627"/>
              <a:gd name="connsiteY5" fmla="*/ 747 h 29250"/>
              <a:gd name="connsiteX6" fmla="*/ 52319 w 67627"/>
              <a:gd name="connsiteY6" fmla="*/ 10867 h 29250"/>
              <a:gd name="connsiteX7" fmla="*/ 37148 w 67627"/>
              <a:gd name="connsiteY7" fmla="*/ 18036 h 29250"/>
              <a:gd name="connsiteX8" fmla="*/ 29694 w 67627"/>
              <a:gd name="connsiteY8" fmla="*/ 18036 h 29250"/>
              <a:gd name="connsiteX9" fmla="*/ 17046 w 67627"/>
              <a:gd name="connsiteY9" fmla="*/ 13463 h 29250"/>
              <a:gd name="connsiteX10" fmla="*/ 405 w 67627"/>
              <a:gd name="connsiteY10" fmla="*/ 746 h 29250"/>
              <a:gd name="connsiteX0" fmla="*/ 405 w 67922"/>
              <a:gd name="connsiteY0" fmla="*/ 908 h 29412"/>
              <a:gd name="connsiteX1" fmla="*/ 0 w 67922"/>
              <a:gd name="connsiteY1" fmla="*/ 918 h 29412"/>
              <a:gd name="connsiteX2" fmla="*/ 0 w 67922"/>
              <a:gd name="connsiteY2" fmla="*/ 29412 h 29412"/>
              <a:gd name="connsiteX3" fmla="*/ 66843 w 67922"/>
              <a:gd name="connsiteY3" fmla="*/ 29412 h 29412"/>
              <a:gd name="connsiteX4" fmla="*/ 66843 w 67922"/>
              <a:gd name="connsiteY4" fmla="*/ 918 h 29412"/>
              <a:gd name="connsiteX5" fmla="*/ 66480 w 67922"/>
              <a:gd name="connsiteY5" fmla="*/ 909 h 29412"/>
              <a:gd name="connsiteX6" fmla="*/ 48322 w 67922"/>
              <a:gd name="connsiteY6" fmla="*/ 13205 h 29412"/>
              <a:gd name="connsiteX7" fmla="*/ 37148 w 67922"/>
              <a:gd name="connsiteY7" fmla="*/ 18198 h 29412"/>
              <a:gd name="connsiteX8" fmla="*/ 29694 w 67922"/>
              <a:gd name="connsiteY8" fmla="*/ 18198 h 29412"/>
              <a:gd name="connsiteX9" fmla="*/ 17046 w 67922"/>
              <a:gd name="connsiteY9" fmla="*/ 13625 h 29412"/>
              <a:gd name="connsiteX10" fmla="*/ 405 w 67922"/>
              <a:gd name="connsiteY10" fmla="*/ 908 h 29412"/>
              <a:gd name="connsiteX0" fmla="*/ 405 w 67922"/>
              <a:gd name="connsiteY0" fmla="*/ 908 h 29412"/>
              <a:gd name="connsiteX1" fmla="*/ 0 w 67922"/>
              <a:gd name="connsiteY1" fmla="*/ 918 h 29412"/>
              <a:gd name="connsiteX2" fmla="*/ 0 w 67922"/>
              <a:gd name="connsiteY2" fmla="*/ 29412 h 29412"/>
              <a:gd name="connsiteX3" fmla="*/ 66843 w 67922"/>
              <a:gd name="connsiteY3" fmla="*/ 29412 h 29412"/>
              <a:gd name="connsiteX4" fmla="*/ 66843 w 67922"/>
              <a:gd name="connsiteY4" fmla="*/ 918 h 29412"/>
              <a:gd name="connsiteX5" fmla="*/ 66480 w 67922"/>
              <a:gd name="connsiteY5" fmla="*/ 909 h 29412"/>
              <a:gd name="connsiteX6" fmla="*/ 48322 w 67922"/>
              <a:gd name="connsiteY6" fmla="*/ 13205 h 29412"/>
              <a:gd name="connsiteX7" fmla="*/ 37148 w 67922"/>
              <a:gd name="connsiteY7" fmla="*/ 18198 h 29412"/>
              <a:gd name="connsiteX8" fmla="*/ 29694 w 67922"/>
              <a:gd name="connsiteY8" fmla="*/ 18198 h 29412"/>
              <a:gd name="connsiteX9" fmla="*/ 17046 w 67922"/>
              <a:gd name="connsiteY9" fmla="*/ 13625 h 29412"/>
              <a:gd name="connsiteX10" fmla="*/ 405 w 67922"/>
              <a:gd name="connsiteY10" fmla="*/ 908 h 29412"/>
              <a:gd name="connsiteX0" fmla="*/ 405 w 67655"/>
              <a:gd name="connsiteY0" fmla="*/ 816 h 29320"/>
              <a:gd name="connsiteX1" fmla="*/ 0 w 67655"/>
              <a:gd name="connsiteY1" fmla="*/ 826 h 29320"/>
              <a:gd name="connsiteX2" fmla="*/ 0 w 67655"/>
              <a:gd name="connsiteY2" fmla="*/ 29320 h 29320"/>
              <a:gd name="connsiteX3" fmla="*/ 66843 w 67655"/>
              <a:gd name="connsiteY3" fmla="*/ 29320 h 29320"/>
              <a:gd name="connsiteX4" fmla="*/ 66843 w 67655"/>
              <a:gd name="connsiteY4" fmla="*/ 826 h 29320"/>
              <a:gd name="connsiteX5" fmla="*/ 66480 w 67655"/>
              <a:gd name="connsiteY5" fmla="*/ 817 h 29320"/>
              <a:gd name="connsiteX6" fmla="*/ 51933 w 67655"/>
              <a:gd name="connsiteY6" fmla="*/ 11862 h 29320"/>
              <a:gd name="connsiteX7" fmla="*/ 37148 w 67655"/>
              <a:gd name="connsiteY7" fmla="*/ 18106 h 29320"/>
              <a:gd name="connsiteX8" fmla="*/ 29694 w 67655"/>
              <a:gd name="connsiteY8" fmla="*/ 18106 h 29320"/>
              <a:gd name="connsiteX9" fmla="*/ 17046 w 67655"/>
              <a:gd name="connsiteY9" fmla="*/ 13533 h 29320"/>
              <a:gd name="connsiteX10" fmla="*/ 405 w 67655"/>
              <a:gd name="connsiteY10" fmla="*/ 816 h 29320"/>
              <a:gd name="connsiteX0" fmla="*/ 405 w 67655"/>
              <a:gd name="connsiteY0" fmla="*/ 816 h 29320"/>
              <a:gd name="connsiteX1" fmla="*/ 0 w 67655"/>
              <a:gd name="connsiteY1" fmla="*/ 826 h 29320"/>
              <a:gd name="connsiteX2" fmla="*/ 0 w 67655"/>
              <a:gd name="connsiteY2" fmla="*/ 29320 h 29320"/>
              <a:gd name="connsiteX3" fmla="*/ 66843 w 67655"/>
              <a:gd name="connsiteY3" fmla="*/ 29320 h 29320"/>
              <a:gd name="connsiteX4" fmla="*/ 66843 w 67655"/>
              <a:gd name="connsiteY4" fmla="*/ 826 h 29320"/>
              <a:gd name="connsiteX5" fmla="*/ 66480 w 67655"/>
              <a:gd name="connsiteY5" fmla="*/ 817 h 29320"/>
              <a:gd name="connsiteX6" fmla="*/ 51933 w 67655"/>
              <a:gd name="connsiteY6" fmla="*/ 11862 h 29320"/>
              <a:gd name="connsiteX7" fmla="*/ 37148 w 67655"/>
              <a:gd name="connsiteY7" fmla="*/ 18106 h 29320"/>
              <a:gd name="connsiteX8" fmla="*/ 29694 w 67655"/>
              <a:gd name="connsiteY8" fmla="*/ 18106 h 29320"/>
              <a:gd name="connsiteX9" fmla="*/ 17046 w 67655"/>
              <a:gd name="connsiteY9" fmla="*/ 13533 h 29320"/>
              <a:gd name="connsiteX10" fmla="*/ 405 w 67655"/>
              <a:gd name="connsiteY10" fmla="*/ 816 h 29320"/>
              <a:gd name="connsiteX0" fmla="*/ 405 w 67655"/>
              <a:gd name="connsiteY0" fmla="*/ 816 h 29320"/>
              <a:gd name="connsiteX1" fmla="*/ 0 w 67655"/>
              <a:gd name="connsiteY1" fmla="*/ 826 h 29320"/>
              <a:gd name="connsiteX2" fmla="*/ 0 w 67655"/>
              <a:gd name="connsiteY2" fmla="*/ 29320 h 29320"/>
              <a:gd name="connsiteX3" fmla="*/ 66843 w 67655"/>
              <a:gd name="connsiteY3" fmla="*/ 29320 h 29320"/>
              <a:gd name="connsiteX4" fmla="*/ 66843 w 67655"/>
              <a:gd name="connsiteY4" fmla="*/ 826 h 29320"/>
              <a:gd name="connsiteX5" fmla="*/ 66480 w 67655"/>
              <a:gd name="connsiteY5" fmla="*/ 817 h 29320"/>
              <a:gd name="connsiteX6" fmla="*/ 51933 w 67655"/>
              <a:gd name="connsiteY6" fmla="*/ 11862 h 29320"/>
              <a:gd name="connsiteX7" fmla="*/ 37148 w 67655"/>
              <a:gd name="connsiteY7" fmla="*/ 18106 h 29320"/>
              <a:gd name="connsiteX8" fmla="*/ 29694 w 67655"/>
              <a:gd name="connsiteY8" fmla="*/ 18106 h 29320"/>
              <a:gd name="connsiteX9" fmla="*/ 17046 w 67655"/>
              <a:gd name="connsiteY9" fmla="*/ 13533 h 29320"/>
              <a:gd name="connsiteX10" fmla="*/ 405 w 67655"/>
              <a:gd name="connsiteY10" fmla="*/ 816 h 29320"/>
              <a:gd name="connsiteX0" fmla="*/ 405 w 67655"/>
              <a:gd name="connsiteY0" fmla="*/ 816 h 29320"/>
              <a:gd name="connsiteX1" fmla="*/ 0 w 67655"/>
              <a:gd name="connsiteY1" fmla="*/ 826 h 29320"/>
              <a:gd name="connsiteX2" fmla="*/ 0 w 67655"/>
              <a:gd name="connsiteY2" fmla="*/ 29320 h 29320"/>
              <a:gd name="connsiteX3" fmla="*/ 66843 w 67655"/>
              <a:gd name="connsiteY3" fmla="*/ 29320 h 29320"/>
              <a:gd name="connsiteX4" fmla="*/ 66843 w 67655"/>
              <a:gd name="connsiteY4" fmla="*/ 826 h 29320"/>
              <a:gd name="connsiteX5" fmla="*/ 66480 w 67655"/>
              <a:gd name="connsiteY5" fmla="*/ 817 h 29320"/>
              <a:gd name="connsiteX6" fmla="*/ 51933 w 67655"/>
              <a:gd name="connsiteY6" fmla="*/ 11862 h 29320"/>
              <a:gd name="connsiteX7" fmla="*/ 37148 w 67655"/>
              <a:gd name="connsiteY7" fmla="*/ 18106 h 29320"/>
              <a:gd name="connsiteX8" fmla="*/ 29694 w 67655"/>
              <a:gd name="connsiteY8" fmla="*/ 18106 h 29320"/>
              <a:gd name="connsiteX9" fmla="*/ 17046 w 67655"/>
              <a:gd name="connsiteY9" fmla="*/ 13533 h 29320"/>
              <a:gd name="connsiteX10" fmla="*/ 405 w 67655"/>
              <a:gd name="connsiteY10" fmla="*/ 816 h 29320"/>
              <a:gd name="connsiteX0" fmla="*/ 405 w 67655"/>
              <a:gd name="connsiteY0" fmla="*/ 816 h 29320"/>
              <a:gd name="connsiteX1" fmla="*/ 0 w 67655"/>
              <a:gd name="connsiteY1" fmla="*/ 826 h 29320"/>
              <a:gd name="connsiteX2" fmla="*/ 0 w 67655"/>
              <a:gd name="connsiteY2" fmla="*/ 29320 h 29320"/>
              <a:gd name="connsiteX3" fmla="*/ 66843 w 67655"/>
              <a:gd name="connsiteY3" fmla="*/ 29320 h 29320"/>
              <a:gd name="connsiteX4" fmla="*/ 66843 w 67655"/>
              <a:gd name="connsiteY4" fmla="*/ 826 h 29320"/>
              <a:gd name="connsiteX5" fmla="*/ 66480 w 67655"/>
              <a:gd name="connsiteY5" fmla="*/ 817 h 29320"/>
              <a:gd name="connsiteX6" fmla="*/ 51933 w 67655"/>
              <a:gd name="connsiteY6" fmla="*/ 11862 h 29320"/>
              <a:gd name="connsiteX7" fmla="*/ 37148 w 67655"/>
              <a:gd name="connsiteY7" fmla="*/ 18106 h 29320"/>
              <a:gd name="connsiteX8" fmla="*/ 29694 w 67655"/>
              <a:gd name="connsiteY8" fmla="*/ 18106 h 29320"/>
              <a:gd name="connsiteX9" fmla="*/ 16788 w 67655"/>
              <a:gd name="connsiteY9" fmla="*/ 12118 h 29320"/>
              <a:gd name="connsiteX10" fmla="*/ 405 w 67655"/>
              <a:gd name="connsiteY10" fmla="*/ 816 h 29320"/>
              <a:gd name="connsiteX0" fmla="*/ 405 w 67655"/>
              <a:gd name="connsiteY0" fmla="*/ 816 h 29320"/>
              <a:gd name="connsiteX1" fmla="*/ 0 w 67655"/>
              <a:gd name="connsiteY1" fmla="*/ 826 h 29320"/>
              <a:gd name="connsiteX2" fmla="*/ 0 w 67655"/>
              <a:gd name="connsiteY2" fmla="*/ 29320 h 29320"/>
              <a:gd name="connsiteX3" fmla="*/ 66843 w 67655"/>
              <a:gd name="connsiteY3" fmla="*/ 29320 h 29320"/>
              <a:gd name="connsiteX4" fmla="*/ 66843 w 67655"/>
              <a:gd name="connsiteY4" fmla="*/ 826 h 29320"/>
              <a:gd name="connsiteX5" fmla="*/ 66480 w 67655"/>
              <a:gd name="connsiteY5" fmla="*/ 817 h 29320"/>
              <a:gd name="connsiteX6" fmla="*/ 51933 w 67655"/>
              <a:gd name="connsiteY6" fmla="*/ 11862 h 29320"/>
              <a:gd name="connsiteX7" fmla="*/ 37148 w 67655"/>
              <a:gd name="connsiteY7" fmla="*/ 18106 h 29320"/>
              <a:gd name="connsiteX8" fmla="*/ 29694 w 67655"/>
              <a:gd name="connsiteY8" fmla="*/ 18106 h 29320"/>
              <a:gd name="connsiteX9" fmla="*/ 16788 w 67655"/>
              <a:gd name="connsiteY9" fmla="*/ 12118 h 29320"/>
              <a:gd name="connsiteX10" fmla="*/ 405 w 67655"/>
              <a:gd name="connsiteY10" fmla="*/ 816 h 29320"/>
              <a:gd name="connsiteX0" fmla="*/ 405 w 67655"/>
              <a:gd name="connsiteY0" fmla="*/ 816 h 29320"/>
              <a:gd name="connsiteX1" fmla="*/ 0 w 67655"/>
              <a:gd name="connsiteY1" fmla="*/ 826 h 29320"/>
              <a:gd name="connsiteX2" fmla="*/ 0 w 67655"/>
              <a:gd name="connsiteY2" fmla="*/ 29320 h 29320"/>
              <a:gd name="connsiteX3" fmla="*/ 66843 w 67655"/>
              <a:gd name="connsiteY3" fmla="*/ 29320 h 29320"/>
              <a:gd name="connsiteX4" fmla="*/ 66843 w 67655"/>
              <a:gd name="connsiteY4" fmla="*/ 826 h 29320"/>
              <a:gd name="connsiteX5" fmla="*/ 66480 w 67655"/>
              <a:gd name="connsiteY5" fmla="*/ 817 h 29320"/>
              <a:gd name="connsiteX6" fmla="*/ 51933 w 67655"/>
              <a:gd name="connsiteY6" fmla="*/ 11862 h 29320"/>
              <a:gd name="connsiteX7" fmla="*/ 39727 w 67655"/>
              <a:gd name="connsiteY7" fmla="*/ 17943 h 29320"/>
              <a:gd name="connsiteX8" fmla="*/ 29694 w 67655"/>
              <a:gd name="connsiteY8" fmla="*/ 18106 h 29320"/>
              <a:gd name="connsiteX9" fmla="*/ 16788 w 67655"/>
              <a:gd name="connsiteY9" fmla="*/ 12118 h 29320"/>
              <a:gd name="connsiteX10" fmla="*/ 405 w 67655"/>
              <a:gd name="connsiteY10" fmla="*/ 816 h 29320"/>
              <a:gd name="connsiteX0" fmla="*/ 405 w 67655"/>
              <a:gd name="connsiteY0" fmla="*/ 816 h 29320"/>
              <a:gd name="connsiteX1" fmla="*/ 0 w 67655"/>
              <a:gd name="connsiteY1" fmla="*/ 826 h 29320"/>
              <a:gd name="connsiteX2" fmla="*/ 0 w 67655"/>
              <a:gd name="connsiteY2" fmla="*/ 29320 h 29320"/>
              <a:gd name="connsiteX3" fmla="*/ 66843 w 67655"/>
              <a:gd name="connsiteY3" fmla="*/ 29320 h 29320"/>
              <a:gd name="connsiteX4" fmla="*/ 66843 w 67655"/>
              <a:gd name="connsiteY4" fmla="*/ 826 h 29320"/>
              <a:gd name="connsiteX5" fmla="*/ 66480 w 67655"/>
              <a:gd name="connsiteY5" fmla="*/ 817 h 29320"/>
              <a:gd name="connsiteX6" fmla="*/ 51933 w 67655"/>
              <a:gd name="connsiteY6" fmla="*/ 11862 h 29320"/>
              <a:gd name="connsiteX7" fmla="*/ 39727 w 67655"/>
              <a:gd name="connsiteY7" fmla="*/ 17943 h 29320"/>
              <a:gd name="connsiteX8" fmla="*/ 27502 w 67655"/>
              <a:gd name="connsiteY8" fmla="*/ 18106 h 29320"/>
              <a:gd name="connsiteX9" fmla="*/ 16788 w 67655"/>
              <a:gd name="connsiteY9" fmla="*/ 12118 h 29320"/>
              <a:gd name="connsiteX10" fmla="*/ 405 w 67655"/>
              <a:gd name="connsiteY10" fmla="*/ 816 h 29320"/>
              <a:gd name="connsiteX0" fmla="*/ 405 w 66843"/>
              <a:gd name="connsiteY0" fmla="*/ 403 h 28907"/>
              <a:gd name="connsiteX1" fmla="*/ 0 w 66843"/>
              <a:gd name="connsiteY1" fmla="*/ 413 h 28907"/>
              <a:gd name="connsiteX2" fmla="*/ 0 w 66843"/>
              <a:gd name="connsiteY2" fmla="*/ 28907 h 28907"/>
              <a:gd name="connsiteX3" fmla="*/ 66843 w 66843"/>
              <a:gd name="connsiteY3" fmla="*/ 28907 h 28907"/>
              <a:gd name="connsiteX4" fmla="*/ 66843 w 66843"/>
              <a:gd name="connsiteY4" fmla="*/ 413 h 28907"/>
              <a:gd name="connsiteX5" fmla="*/ 61360 w 66843"/>
              <a:gd name="connsiteY5" fmla="*/ 1009 h 28907"/>
              <a:gd name="connsiteX6" fmla="*/ 51933 w 66843"/>
              <a:gd name="connsiteY6" fmla="*/ 11449 h 28907"/>
              <a:gd name="connsiteX7" fmla="*/ 39727 w 66843"/>
              <a:gd name="connsiteY7" fmla="*/ 17530 h 28907"/>
              <a:gd name="connsiteX8" fmla="*/ 27502 w 66843"/>
              <a:gd name="connsiteY8" fmla="*/ 17693 h 28907"/>
              <a:gd name="connsiteX9" fmla="*/ 16788 w 66843"/>
              <a:gd name="connsiteY9" fmla="*/ 11705 h 28907"/>
              <a:gd name="connsiteX10" fmla="*/ 405 w 66843"/>
              <a:gd name="connsiteY10" fmla="*/ 403 h 28907"/>
              <a:gd name="connsiteX0" fmla="*/ 405 w 66843"/>
              <a:gd name="connsiteY0" fmla="*/ 25 h 28529"/>
              <a:gd name="connsiteX1" fmla="*/ 0 w 66843"/>
              <a:gd name="connsiteY1" fmla="*/ 35 h 28529"/>
              <a:gd name="connsiteX2" fmla="*/ 0 w 66843"/>
              <a:gd name="connsiteY2" fmla="*/ 28529 h 28529"/>
              <a:gd name="connsiteX3" fmla="*/ 66843 w 66843"/>
              <a:gd name="connsiteY3" fmla="*/ 28529 h 28529"/>
              <a:gd name="connsiteX4" fmla="*/ 66843 w 66843"/>
              <a:gd name="connsiteY4" fmla="*/ 35 h 28529"/>
              <a:gd name="connsiteX5" fmla="*/ 61155 w 66843"/>
              <a:gd name="connsiteY5" fmla="*/ 1495 h 28529"/>
              <a:gd name="connsiteX6" fmla="*/ 51933 w 66843"/>
              <a:gd name="connsiteY6" fmla="*/ 11071 h 28529"/>
              <a:gd name="connsiteX7" fmla="*/ 39727 w 66843"/>
              <a:gd name="connsiteY7" fmla="*/ 17152 h 28529"/>
              <a:gd name="connsiteX8" fmla="*/ 27502 w 66843"/>
              <a:gd name="connsiteY8" fmla="*/ 17315 h 28529"/>
              <a:gd name="connsiteX9" fmla="*/ 16788 w 66843"/>
              <a:gd name="connsiteY9" fmla="*/ 11327 h 28529"/>
              <a:gd name="connsiteX10" fmla="*/ 405 w 66843"/>
              <a:gd name="connsiteY10" fmla="*/ 25 h 28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6843" h="28529" extrusionOk="0">
                <a:moveTo>
                  <a:pt x="405" y="25"/>
                </a:moveTo>
                <a:cubicBezTo>
                  <a:pt x="273" y="25"/>
                  <a:pt x="138" y="28"/>
                  <a:pt x="0" y="35"/>
                </a:cubicBezTo>
                <a:lnTo>
                  <a:pt x="0" y="28529"/>
                </a:lnTo>
                <a:lnTo>
                  <a:pt x="66843" y="28529"/>
                </a:lnTo>
                <a:lnTo>
                  <a:pt x="66843" y="35"/>
                </a:lnTo>
                <a:cubicBezTo>
                  <a:pt x="66720" y="29"/>
                  <a:pt x="63640" y="-344"/>
                  <a:pt x="61155" y="1495"/>
                </a:cubicBezTo>
                <a:cubicBezTo>
                  <a:pt x="58670" y="3334"/>
                  <a:pt x="55504" y="8462"/>
                  <a:pt x="51933" y="11071"/>
                </a:cubicBezTo>
                <a:cubicBezTo>
                  <a:pt x="48362" y="13680"/>
                  <a:pt x="43799" y="16111"/>
                  <a:pt x="39727" y="17152"/>
                </a:cubicBezTo>
                <a:cubicBezTo>
                  <a:pt x="35655" y="18193"/>
                  <a:pt x="31325" y="18286"/>
                  <a:pt x="27502" y="17315"/>
                </a:cubicBezTo>
                <a:cubicBezTo>
                  <a:pt x="23679" y="16344"/>
                  <a:pt x="21304" y="14209"/>
                  <a:pt x="16788" y="11327"/>
                </a:cubicBezTo>
                <a:cubicBezTo>
                  <a:pt x="12272" y="8445"/>
                  <a:pt x="7900" y="25"/>
                  <a:pt x="405" y="25"/>
                </a:cubicBezTo>
                <a:close/>
              </a:path>
            </a:pathLst>
          </a:custGeom>
          <a:solidFill>
            <a:srgbClr val="F9FB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" name="Metin kutusu 12"/>
          <p:cNvSpPr txBox="1">
            <a:spLocks noChangeArrowheads="1"/>
          </p:cNvSpPr>
          <p:nvPr/>
        </p:nvSpPr>
        <p:spPr bwMode="auto">
          <a:xfrm>
            <a:off x="9187216" y="3649216"/>
            <a:ext cx="17637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tr-TR" altLang="tr-TR" sz="2400" dirty="0">
                <a:solidFill>
                  <a:srgbClr val="0070C0"/>
                </a:solidFill>
              </a:rPr>
              <a:t>Adrenalin</a:t>
            </a:r>
          </a:p>
        </p:txBody>
      </p:sp>
      <p:sp>
        <p:nvSpPr>
          <p:cNvPr id="12" name="Metin kutusu 16"/>
          <p:cNvSpPr txBox="1">
            <a:spLocks noChangeArrowheads="1"/>
          </p:cNvSpPr>
          <p:nvPr/>
        </p:nvSpPr>
        <p:spPr bwMode="auto">
          <a:xfrm>
            <a:off x="1754258" y="3680690"/>
            <a:ext cx="17637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tr-TR" altLang="tr-TR" sz="2400" dirty="0" err="1">
                <a:solidFill>
                  <a:srgbClr val="0070C0"/>
                </a:solidFill>
              </a:rPr>
              <a:t>Asetilkolin</a:t>
            </a:r>
            <a:endParaRPr lang="tr-TR" altLang="tr-TR" sz="2400" dirty="0">
              <a:solidFill>
                <a:srgbClr val="0070C0"/>
              </a:solidFill>
            </a:endParaRPr>
          </a:p>
        </p:txBody>
      </p:sp>
      <p:cxnSp>
        <p:nvCxnSpPr>
          <p:cNvPr id="13" name="Düz Ok Bağlayıcısı 18"/>
          <p:cNvCxnSpPr/>
          <p:nvPr/>
        </p:nvCxnSpPr>
        <p:spPr>
          <a:xfrm>
            <a:off x="9510342" y="4039864"/>
            <a:ext cx="10546" cy="585491"/>
          </a:xfrm>
          <a:prstGeom prst="straightConnector1">
            <a:avLst/>
          </a:prstGeom>
          <a:ln w="38100">
            <a:solidFill>
              <a:srgbClr val="8A204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Metin kutusu 19"/>
          <p:cNvSpPr txBox="1">
            <a:spLocks noChangeArrowheads="1"/>
          </p:cNvSpPr>
          <p:nvPr/>
        </p:nvSpPr>
        <p:spPr bwMode="auto">
          <a:xfrm>
            <a:off x="8110539" y="4695826"/>
            <a:ext cx="26066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tr-TR" altLang="tr-TR" sz="2400" dirty="0" err="1">
                <a:solidFill>
                  <a:srgbClr val="FF6600"/>
                </a:solidFill>
              </a:rPr>
              <a:t>Bronkodilatasyon</a:t>
            </a:r>
            <a:endParaRPr lang="tr-TR" altLang="tr-TR" sz="2400" dirty="0">
              <a:solidFill>
                <a:srgbClr val="FF6600"/>
              </a:solidFill>
            </a:endParaRPr>
          </a:p>
        </p:txBody>
      </p:sp>
      <p:cxnSp>
        <p:nvCxnSpPr>
          <p:cNvPr id="15" name="Düz Ok Bağlayıcısı 20"/>
          <p:cNvCxnSpPr/>
          <p:nvPr/>
        </p:nvCxnSpPr>
        <p:spPr>
          <a:xfrm>
            <a:off x="2884360" y="4179485"/>
            <a:ext cx="11240" cy="621110"/>
          </a:xfrm>
          <a:prstGeom prst="straightConnector1">
            <a:avLst/>
          </a:prstGeom>
          <a:ln w="38100">
            <a:solidFill>
              <a:srgbClr val="8A204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Metin kutusu 21"/>
          <p:cNvSpPr txBox="1">
            <a:spLocks noChangeArrowheads="1"/>
          </p:cNvSpPr>
          <p:nvPr/>
        </p:nvSpPr>
        <p:spPr bwMode="auto">
          <a:xfrm>
            <a:off x="1479551" y="4695826"/>
            <a:ext cx="30908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tr-TR" altLang="tr-TR" sz="2400" dirty="0" err="1">
                <a:solidFill>
                  <a:srgbClr val="FF6600"/>
                </a:solidFill>
              </a:rPr>
              <a:t>Bronkokonstrüksiyon</a:t>
            </a:r>
            <a:endParaRPr lang="tr-TR" altLang="tr-TR" sz="2400" dirty="0">
              <a:solidFill>
                <a:srgbClr val="FF6600"/>
              </a:solidFill>
            </a:endParaRPr>
          </a:p>
        </p:txBody>
      </p:sp>
      <p:sp>
        <p:nvSpPr>
          <p:cNvPr id="18" name="Metin kutusu 24"/>
          <p:cNvSpPr txBox="1">
            <a:spLocks noChangeArrowheads="1"/>
          </p:cNvSpPr>
          <p:nvPr/>
        </p:nvSpPr>
        <p:spPr bwMode="auto">
          <a:xfrm>
            <a:off x="6370639" y="3743325"/>
            <a:ext cx="5794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tr-TR" altLang="tr-TR" sz="2400" dirty="0">
                <a:solidFill>
                  <a:prstClr val="white"/>
                </a:solidFill>
              </a:rPr>
              <a:t>O</a:t>
            </a:r>
            <a:r>
              <a:rPr lang="tr-TR" altLang="tr-TR" sz="2400" baseline="-25000" dirty="0">
                <a:solidFill>
                  <a:prstClr val="white"/>
                </a:solidFill>
              </a:rPr>
              <a:t>2</a:t>
            </a:r>
          </a:p>
        </p:txBody>
      </p:sp>
      <p:sp>
        <p:nvSpPr>
          <p:cNvPr id="19" name="Metin kutusu 26"/>
          <p:cNvSpPr txBox="1">
            <a:spLocks noChangeArrowheads="1"/>
          </p:cNvSpPr>
          <p:nvPr/>
        </p:nvSpPr>
        <p:spPr bwMode="auto">
          <a:xfrm>
            <a:off x="6786564" y="4194175"/>
            <a:ext cx="5794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tr-TR" altLang="tr-TR" sz="2400" dirty="0">
                <a:solidFill>
                  <a:prstClr val="white"/>
                </a:solidFill>
              </a:rPr>
              <a:t>O</a:t>
            </a:r>
            <a:r>
              <a:rPr lang="tr-TR" altLang="tr-TR" sz="2400" baseline="-25000" dirty="0">
                <a:solidFill>
                  <a:prstClr val="white"/>
                </a:solidFill>
              </a:rPr>
              <a:t>2</a:t>
            </a:r>
          </a:p>
        </p:txBody>
      </p:sp>
      <p:sp>
        <p:nvSpPr>
          <p:cNvPr id="20" name="Metin kutusu 29"/>
          <p:cNvSpPr txBox="1">
            <a:spLocks noChangeArrowheads="1"/>
          </p:cNvSpPr>
          <p:nvPr/>
        </p:nvSpPr>
        <p:spPr bwMode="auto">
          <a:xfrm>
            <a:off x="5455866" y="4129587"/>
            <a:ext cx="5794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tr-TR" altLang="tr-TR" sz="2400" dirty="0">
                <a:solidFill>
                  <a:prstClr val="white"/>
                </a:solidFill>
              </a:rPr>
              <a:t>O</a:t>
            </a:r>
            <a:r>
              <a:rPr lang="tr-TR" altLang="tr-TR" sz="2400" baseline="-25000" dirty="0">
                <a:solidFill>
                  <a:prstClr val="white"/>
                </a:solidFill>
              </a:rPr>
              <a:t>2</a:t>
            </a:r>
          </a:p>
        </p:txBody>
      </p:sp>
      <p:sp>
        <p:nvSpPr>
          <p:cNvPr id="41" name="Yuvarlatılmış Dikdörtgen 13"/>
          <p:cNvSpPr/>
          <p:nvPr/>
        </p:nvSpPr>
        <p:spPr>
          <a:xfrm>
            <a:off x="1493707" y="6473624"/>
            <a:ext cx="871539" cy="203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>
              <a:solidFill>
                <a:prstClr val="white"/>
              </a:solidFill>
            </a:endParaRPr>
          </a:p>
        </p:txBody>
      </p:sp>
      <p:sp>
        <p:nvSpPr>
          <p:cNvPr id="42" name="Yuvarlatılmış Dikdörtgen 52"/>
          <p:cNvSpPr/>
          <p:nvPr/>
        </p:nvSpPr>
        <p:spPr>
          <a:xfrm>
            <a:off x="2438272" y="6475212"/>
            <a:ext cx="869951" cy="203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>
              <a:solidFill>
                <a:prstClr val="white"/>
              </a:solidFill>
            </a:endParaRPr>
          </a:p>
        </p:txBody>
      </p:sp>
      <p:sp>
        <p:nvSpPr>
          <p:cNvPr id="43" name="Yuvarlatılmış Dikdörtgen 53"/>
          <p:cNvSpPr/>
          <p:nvPr/>
        </p:nvSpPr>
        <p:spPr>
          <a:xfrm>
            <a:off x="3381246" y="6457749"/>
            <a:ext cx="869951" cy="203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>
              <a:solidFill>
                <a:prstClr val="white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3779711" y="6532363"/>
            <a:ext cx="73025" cy="85725"/>
          </a:xfrm>
          <a:prstGeom prst="ellipse">
            <a:avLst/>
          </a:prstGeom>
          <a:solidFill>
            <a:srgbClr val="00CC99"/>
          </a:solidFill>
          <a:ln>
            <a:solidFill>
              <a:srgbClr val="00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>
              <a:solidFill>
                <a:prstClr val="white"/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1893760" y="6521250"/>
            <a:ext cx="73025" cy="85725"/>
          </a:xfrm>
          <a:prstGeom prst="ellipse">
            <a:avLst/>
          </a:prstGeom>
          <a:solidFill>
            <a:srgbClr val="00CC99"/>
          </a:solidFill>
          <a:ln>
            <a:solidFill>
              <a:srgbClr val="00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 dirty="0">
              <a:solidFill>
                <a:prstClr val="white"/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2863723" y="6521250"/>
            <a:ext cx="73025" cy="85725"/>
          </a:xfrm>
          <a:prstGeom prst="ellipse">
            <a:avLst/>
          </a:prstGeom>
          <a:solidFill>
            <a:srgbClr val="00CC99"/>
          </a:solidFill>
          <a:ln>
            <a:solidFill>
              <a:srgbClr val="00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>
              <a:solidFill>
                <a:prstClr val="white"/>
              </a:solidFill>
            </a:endParaRPr>
          </a:p>
        </p:txBody>
      </p:sp>
      <p:cxnSp>
        <p:nvCxnSpPr>
          <p:cNvPr id="47" name="Düz Bağlayıcı 56"/>
          <p:cNvCxnSpPr>
            <a:endCxn id="41" idx="0"/>
          </p:cNvCxnSpPr>
          <p:nvPr/>
        </p:nvCxnSpPr>
        <p:spPr>
          <a:xfrm flipH="1">
            <a:off x="1929477" y="6321363"/>
            <a:ext cx="794" cy="145011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Düz Bağlayıcı 58"/>
          <p:cNvCxnSpPr/>
          <p:nvPr/>
        </p:nvCxnSpPr>
        <p:spPr>
          <a:xfrm>
            <a:off x="2897059" y="6305350"/>
            <a:ext cx="0" cy="153988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Düz Bağlayıcı 59"/>
          <p:cNvCxnSpPr/>
          <p:nvPr/>
        </p:nvCxnSpPr>
        <p:spPr>
          <a:xfrm>
            <a:off x="3817810" y="6305350"/>
            <a:ext cx="0" cy="153988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Ay 61"/>
          <p:cNvSpPr/>
          <p:nvPr/>
        </p:nvSpPr>
        <p:spPr>
          <a:xfrm rot="16200000">
            <a:off x="1873916" y="6193431"/>
            <a:ext cx="144463" cy="139700"/>
          </a:xfrm>
          <a:prstGeom prst="mo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>
              <a:solidFill>
                <a:prstClr val="white"/>
              </a:solidFill>
            </a:endParaRPr>
          </a:p>
        </p:txBody>
      </p:sp>
      <p:sp>
        <p:nvSpPr>
          <p:cNvPr id="51" name="Ay 62"/>
          <p:cNvSpPr/>
          <p:nvPr/>
        </p:nvSpPr>
        <p:spPr>
          <a:xfrm rot="16200000">
            <a:off x="2812129" y="6147394"/>
            <a:ext cx="144463" cy="139700"/>
          </a:xfrm>
          <a:prstGeom prst="mo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>
              <a:solidFill>
                <a:prstClr val="white"/>
              </a:solidFill>
            </a:endParaRPr>
          </a:p>
        </p:txBody>
      </p:sp>
      <p:sp>
        <p:nvSpPr>
          <p:cNvPr id="52" name="Ay 63"/>
          <p:cNvSpPr/>
          <p:nvPr/>
        </p:nvSpPr>
        <p:spPr>
          <a:xfrm rot="16200000">
            <a:off x="3747165" y="6134694"/>
            <a:ext cx="144463" cy="139700"/>
          </a:xfrm>
          <a:prstGeom prst="mo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>
              <a:solidFill>
                <a:prstClr val="white"/>
              </a:solidFill>
            </a:endParaRPr>
          </a:p>
        </p:txBody>
      </p:sp>
      <p:cxnSp>
        <p:nvCxnSpPr>
          <p:cNvPr id="53" name="Düz Ok Bağlayıcısı 65"/>
          <p:cNvCxnSpPr/>
          <p:nvPr/>
        </p:nvCxnSpPr>
        <p:spPr>
          <a:xfrm>
            <a:off x="4092447" y="6232324"/>
            <a:ext cx="55721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Metin kutusu 66"/>
          <p:cNvSpPr txBox="1">
            <a:spLocks noChangeArrowheads="1"/>
          </p:cNvSpPr>
          <p:nvPr/>
        </p:nvSpPr>
        <p:spPr bwMode="auto">
          <a:xfrm>
            <a:off x="4708397" y="5971974"/>
            <a:ext cx="11207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tr-TR" altLang="tr-TR" sz="1400">
                <a:solidFill>
                  <a:prstClr val="black"/>
                </a:solidFill>
              </a:rPr>
              <a:t>Muskarinik Reseptör</a:t>
            </a:r>
          </a:p>
        </p:txBody>
      </p:sp>
      <p:sp>
        <p:nvSpPr>
          <p:cNvPr id="55" name="Oval 54"/>
          <p:cNvSpPr/>
          <p:nvPr/>
        </p:nvSpPr>
        <p:spPr>
          <a:xfrm>
            <a:off x="2170114" y="5270501"/>
            <a:ext cx="236537" cy="185737"/>
          </a:xfrm>
          <a:prstGeom prst="ellipse">
            <a:avLst/>
          </a:prstGeom>
          <a:solidFill>
            <a:srgbClr val="7030A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>
              <a:solidFill>
                <a:prstClr val="white"/>
              </a:solidFill>
            </a:endParaRPr>
          </a:p>
        </p:txBody>
      </p:sp>
      <p:sp>
        <p:nvSpPr>
          <p:cNvPr id="56" name="Metin kutusu 68"/>
          <p:cNvSpPr txBox="1">
            <a:spLocks noChangeArrowheads="1"/>
          </p:cNvSpPr>
          <p:nvPr/>
        </p:nvSpPr>
        <p:spPr bwMode="auto">
          <a:xfrm>
            <a:off x="2559051" y="5176838"/>
            <a:ext cx="10969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tr-TR" altLang="tr-TR" sz="1200" dirty="0" err="1">
                <a:solidFill>
                  <a:prstClr val="black"/>
                </a:solidFill>
              </a:rPr>
              <a:t>Asetilkolin</a:t>
            </a:r>
            <a:endParaRPr lang="tr-TR" altLang="tr-TR" sz="1200" dirty="0">
              <a:solidFill>
                <a:prstClr val="black"/>
              </a:solidFill>
            </a:endParaRPr>
          </a:p>
        </p:txBody>
      </p:sp>
      <p:sp>
        <p:nvSpPr>
          <p:cNvPr id="57" name="Oval 56"/>
          <p:cNvSpPr/>
          <p:nvPr/>
        </p:nvSpPr>
        <p:spPr>
          <a:xfrm>
            <a:off x="1825496" y="5986264"/>
            <a:ext cx="236539" cy="185737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>
              <a:solidFill>
                <a:prstClr val="white"/>
              </a:solidFill>
            </a:endParaRPr>
          </a:p>
        </p:txBody>
      </p:sp>
      <p:sp>
        <p:nvSpPr>
          <p:cNvPr id="58" name="Oval 57"/>
          <p:cNvSpPr/>
          <p:nvPr/>
        </p:nvSpPr>
        <p:spPr>
          <a:xfrm>
            <a:off x="2768471" y="5956099"/>
            <a:ext cx="236539" cy="185739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>
              <a:solidFill>
                <a:prstClr val="white"/>
              </a:solidFill>
            </a:endParaRPr>
          </a:p>
        </p:txBody>
      </p:sp>
      <p:sp>
        <p:nvSpPr>
          <p:cNvPr id="59" name="Oval 58"/>
          <p:cNvSpPr/>
          <p:nvPr/>
        </p:nvSpPr>
        <p:spPr>
          <a:xfrm>
            <a:off x="3716211" y="5976738"/>
            <a:ext cx="236537" cy="185737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>
              <a:solidFill>
                <a:prstClr val="white"/>
              </a:solidFill>
            </a:endParaRPr>
          </a:p>
        </p:txBody>
      </p:sp>
      <p:cxnSp>
        <p:nvCxnSpPr>
          <p:cNvPr id="60" name="Düz Ok Bağlayıcısı 83"/>
          <p:cNvCxnSpPr/>
          <p:nvPr/>
        </p:nvCxnSpPr>
        <p:spPr>
          <a:xfrm flipV="1">
            <a:off x="4008310" y="5867201"/>
            <a:ext cx="127000" cy="18891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Metin kutusu 84"/>
          <p:cNvSpPr txBox="1">
            <a:spLocks noChangeArrowheads="1"/>
          </p:cNvSpPr>
          <p:nvPr/>
        </p:nvSpPr>
        <p:spPr bwMode="auto">
          <a:xfrm>
            <a:off x="4090860" y="5608948"/>
            <a:ext cx="13335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tr-TR" altLang="tr-TR" sz="1400" b="1" dirty="0" err="1">
                <a:solidFill>
                  <a:srgbClr val="002060"/>
                </a:solidFill>
              </a:rPr>
              <a:t>Tiotropium</a:t>
            </a:r>
            <a:endParaRPr lang="tr-TR" altLang="tr-TR" sz="1400" b="1" dirty="0">
              <a:solidFill>
                <a:srgbClr val="002060"/>
              </a:solidFill>
            </a:endParaRPr>
          </a:p>
        </p:txBody>
      </p:sp>
      <p:sp>
        <p:nvSpPr>
          <p:cNvPr id="62" name="Oval 61"/>
          <p:cNvSpPr/>
          <p:nvPr/>
        </p:nvSpPr>
        <p:spPr>
          <a:xfrm>
            <a:off x="1847849" y="5662797"/>
            <a:ext cx="236539" cy="185737"/>
          </a:xfrm>
          <a:prstGeom prst="ellipse">
            <a:avLst/>
          </a:prstGeom>
          <a:solidFill>
            <a:srgbClr val="7030A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>
              <a:solidFill>
                <a:prstClr val="white"/>
              </a:solidFill>
            </a:endParaRPr>
          </a:p>
        </p:txBody>
      </p:sp>
      <p:sp>
        <p:nvSpPr>
          <p:cNvPr id="63" name="Oval 62"/>
          <p:cNvSpPr/>
          <p:nvPr/>
        </p:nvSpPr>
        <p:spPr>
          <a:xfrm>
            <a:off x="2757489" y="5638983"/>
            <a:ext cx="236537" cy="185739"/>
          </a:xfrm>
          <a:prstGeom prst="ellipse">
            <a:avLst/>
          </a:prstGeom>
          <a:solidFill>
            <a:srgbClr val="7030A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>
              <a:solidFill>
                <a:prstClr val="white"/>
              </a:solidFill>
            </a:endParaRPr>
          </a:p>
        </p:txBody>
      </p:sp>
      <p:sp>
        <p:nvSpPr>
          <p:cNvPr id="64" name="Oval 63"/>
          <p:cNvSpPr/>
          <p:nvPr/>
        </p:nvSpPr>
        <p:spPr>
          <a:xfrm>
            <a:off x="3730625" y="5640573"/>
            <a:ext cx="236539" cy="185737"/>
          </a:xfrm>
          <a:prstGeom prst="ellipse">
            <a:avLst/>
          </a:prstGeom>
          <a:solidFill>
            <a:srgbClr val="7030A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>
              <a:solidFill>
                <a:prstClr val="white"/>
              </a:solidFill>
            </a:endParaRPr>
          </a:p>
        </p:txBody>
      </p:sp>
      <p:sp>
        <p:nvSpPr>
          <p:cNvPr id="65" name="Yuvarlatılmış Dikdörtgen 107"/>
          <p:cNvSpPr/>
          <p:nvPr/>
        </p:nvSpPr>
        <p:spPr>
          <a:xfrm>
            <a:off x="7850060" y="6473624"/>
            <a:ext cx="869951" cy="203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>
              <a:solidFill>
                <a:prstClr val="white"/>
              </a:solidFill>
            </a:endParaRPr>
          </a:p>
        </p:txBody>
      </p:sp>
      <p:sp>
        <p:nvSpPr>
          <p:cNvPr id="66" name="Yuvarlatılmış Dikdörtgen 108"/>
          <p:cNvSpPr/>
          <p:nvPr/>
        </p:nvSpPr>
        <p:spPr>
          <a:xfrm>
            <a:off x="8800972" y="6473624"/>
            <a:ext cx="869951" cy="203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>
              <a:solidFill>
                <a:prstClr val="white"/>
              </a:solidFill>
            </a:endParaRPr>
          </a:p>
        </p:txBody>
      </p:sp>
      <p:sp>
        <p:nvSpPr>
          <p:cNvPr id="67" name="Yuvarlatılmış Dikdörtgen 109"/>
          <p:cNvSpPr/>
          <p:nvPr/>
        </p:nvSpPr>
        <p:spPr>
          <a:xfrm>
            <a:off x="9777285" y="6457749"/>
            <a:ext cx="871537" cy="203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>
              <a:solidFill>
                <a:prstClr val="white"/>
              </a:solidFill>
            </a:endParaRPr>
          </a:p>
        </p:txBody>
      </p:sp>
      <p:sp>
        <p:nvSpPr>
          <p:cNvPr id="68" name="Oval 67"/>
          <p:cNvSpPr/>
          <p:nvPr/>
        </p:nvSpPr>
        <p:spPr>
          <a:xfrm>
            <a:off x="9170860" y="6532363"/>
            <a:ext cx="73025" cy="85725"/>
          </a:xfrm>
          <a:prstGeom prst="ellipse">
            <a:avLst/>
          </a:prstGeom>
          <a:solidFill>
            <a:srgbClr val="00CC99"/>
          </a:solidFill>
          <a:ln>
            <a:solidFill>
              <a:srgbClr val="00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>
              <a:solidFill>
                <a:prstClr val="white"/>
              </a:solidFill>
            </a:endParaRPr>
          </a:p>
        </p:txBody>
      </p:sp>
      <p:sp>
        <p:nvSpPr>
          <p:cNvPr id="69" name="Oval 68"/>
          <p:cNvSpPr/>
          <p:nvPr/>
        </p:nvSpPr>
        <p:spPr>
          <a:xfrm>
            <a:off x="10177336" y="6521250"/>
            <a:ext cx="73025" cy="85725"/>
          </a:xfrm>
          <a:prstGeom prst="ellipse">
            <a:avLst/>
          </a:prstGeom>
          <a:solidFill>
            <a:srgbClr val="00CC99"/>
          </a:solidFill>
          <a:ln>
            <a:solidFill>
              <a:srgbClr val="00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 dirty="0">
              <a:solidFill>
                <a:prstClr val="white"/>
              </a:solidFill>
            </a:endParaRPr>
          </a:p>
        </p:txBody>
      </p:sp>
      <p:sp>
        <p:nvSpPr>
          <p:cNvPr id="70" name="Oval 69"/>
          <p:cNvSpPr/>
          <p:nvPr/>
        </p:nvSpPr>
        <p:spPr>
          <a:xfrm>
            <a:off x="8196136" y="6521250"/>
            <a:ext cx="73025" cy="85725"/>
          </a:xfrm>
          <a:prstGeom prst="ellipse">
            <a:avLst/>
          </a:prstGeom>
          <a:solidFill>
            <a:srgbClr val="00CC99"/>
          </a:solidFill>
          <a:ln>
            <a:solidFill>
              <a:srgbClr val="00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>
              <a:solidFill>
                <a:prstClr val="white"/>
              </a:solidFill>
            </a:endParaRPr>
          </a:p>
        </p:txBody>
      </p:sp>
      <p:cxnSp>
        <p:nvCxnSpPr>
          <p:cNvPr id="71" name="Düz Bağlayıcı 113"/>
          <p:cNvCxnSpPr/>
          <p:nvPr/>
        </p:nvCxnSpPr>
        <p:spPr>
          <a:xfrm>
            <a:off x="9196259" y="6321224"/>
            <a:ext cx="0" cy="152400"/>
          </a:xfrm>
          <a:prstGeom prst="line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Düz Bağlayıcı 114"/>
          <p:cNvCxnSpPr/>
          <p:nvPr/>
        </p:nvCxnSpPr>
        <p:spPr>
          <a:xfrm>
            <a:off x="10196384" y="6305350"/>
            <a:ext cx="0" cy="153988"/>
          </a:xfrm>
          <a:prstGeom prst="line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Düz Bağlayıcı 115"/>
          <p:cNvCxnSpPr/>
          <p:nvPr/>
        </p:nvCxnSpPr>
        <p:spPr>
          <a:xfrm>
            <a:off x="8196134" y="6289475"/>
            <a:ext cx="0" cy="152400"/>
          </a:xfrm>
          <a:prstGeom prst="line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Düz Ok Bağlayıcısı 119"/>
          <p:cNvCxnSpPr/>
          <p:nvPr/>
        </p:nvCxnSpPr>
        <p:spPr>
          <a:xfrm flipH="1">
            <a:off x="7659560" y="6299001"/>
            <a:ext cx="331787" cy="1111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Metin kutusu 120"/>
          <p:cNvSpPr txBox="1">
            <a:spLocks noChangeArrowheads="1"/>
          </p:cNvSpPr>
          <p:nvPr/>
        </p:nvSpPr>
        <p:spPr bwMode="auto">
          <a:xfrm>
            <a:off x="6430834" y="6176763"/>
            <a:ext cx="127793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tr-TR" sz="1400" dirty="0">
                <a:solidFill>
                  <a:prstClr val="black"/>
                </a:solidFill>
                <a:latin typeface="Calibri" panose="020F0502020204030204" pitchFamily="34" charset="0"/>
              </a:rPr>
              <a:t>β</a:t>
            </a:r>
            <a:r>
              <a:rPr lang="tr-TR" altLang="tr-TR" sz="1400" dirty="0">
                <a:solidFill>
                  <a:prstClr val="black"/>
                </a:solidFill>
              </a:rPr>
              <a:t>2  Reseptör</a:t>
            </a:r>
          </a:p>
        </p:txBody>
      </p:sp>
      <p:grpSp>
        <p:nvGrpSpPr>
          <p:cNvPr id="76" name="Grup 133"/>
          <p:cNvGrpSpPr>
            <a:grpSpLocks/>
          </p:cNvGrpSpPr>
          <p:nvPr/>
        </p:nvGrpSpPr>
        <p:grpSpPr bwMode="auto">
          <a:xfrm>
            <a:off x="9088310" y="6148189"/>
            <a:ext cx="198437" cy="109537"/>
            <a:chOff x="6206913" y="5478193"/>
            <a:chExt cx="324785" cy="254218"/>
          </a:xfrm>
        </p:grpSpPr>
        <p:cxnSp>
          <p:nvCxnSpPr>
            <p:cNvPr id="77" name="Düz Bağlayıcı 125"/>
            <p:cNvCxnSpPr/>
            <p:nvPr/>
          </p:nvCxnSpPr>
          <p:spPr>
            <a:xfrm>
              <a:off x="6206913" y="5478193"/>
              <a:ext cx="0" cy="254218"/>
            </a:xfrm>
            <a:prstGeom prst="line">
              <a:avLst/>
            </a:prstGeom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Düz Bağlayıcı 127"/>
            <p:cNvCxnSpPr/>
            <p:nvPr/>
          </p:nvCxnSpPr>
          <p:spPr>
            <a:xfrm>
              <a:off x="6206913" y="5732411"/>
              <a:ext cx="324785" cy="0"/>
            </a:xfrm>
            <a:prstGeom prst="line">
              <a:avLst/>
            </a:prstGeom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Düz Bağlayıcı 129"/>
            <p:cNvCxnSpPr/>
            <p:nvPr/>
          </p:nvCxnSpPr>
          <p:spPr>
            <a:xfrm flipV="1">
              <a:off x="6531698" y="5478193"/>
              <a:ext cx="0" cy="254218"/>
            </a:xfrm>
            <a:prstGeom prst="line">
              <a:avLst/>
            </a:prstGeom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Grup 134"/>
          <p:cNvGrpSpPr>
            <a:grpSpLocks/>
          </p:cNvGrpSpPr>
          <p:nvPr/>
        </p:nvGrpSpPr>
        <p:grpSpPr bwMode="auto">
          <a:xfrm>
            <a:off x="10077321" y="6206924"/>
            <a:ext cx="198439" cy="109539"/>
            <a:chOff x="6206913" y="5478193"/>
            <a:chExt cx="324785" cy="254218"/>
          </a:xfrm>
        </p:grpSpPr>
        <p:cxnSp>
          <p:nvCxnSpPr>
            <p:cNvPr id="81" name="Düz Bağlayıcı 135"/>
            <p:cNvCxnSpPr/>
            <p:nvPr/>
          </p:nvCxnSpPr>
          <p:spPr>
            <a:xfrm>
              <a:off x="6206913" y="5478193"/>
              <a:ext cx="0" cy="254218"/>
            </a:xfrm>
            <a:prstGeom prst="line">
              <a:avLst/>
            </a:prstGeom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Düz Bağlayıcı 136"/>
            <p:cNvCxnSpPr/>
            <p:nvPr/>
          </p:nvCxnSpPr>
          <p:spPr>
            <a:xfrm>
              <a:off x="6206913" y="5732411"/>
              <a:ext cx="324785" cy="0"/>
            </a:xfrm>
            <a:prstGeom prst="line">
              <a:avLst/>
            </a:prstGeom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Düz Bağlayıcı 137"/>
            <p:cNvCxnSpPr/>
            <p:nvPr/>
          </p:nvCxnSpPr>
          <p:spPr>
            <a:xfrm flipV="1">
              <a:off x="6531698" y="5478193"/>
              <a:ext cx="0" cy="254218"/>
            </a:xfrm>
            <a:prstGeom prst="line">
              <a:avLst/>
            </a:prstGeom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Grup 138"/>
          <p:cNvGrpSpPr>
            <a:grpSpLocks/>
          </p:cNvGrpSpPr>
          <p:nvPr/>
        </p:nvGrpSpPr>
        <p:grpSpPr bwMode="auto">
          <a:xfrm>
            <a:off x="8097710" y="6156124"/>
            <a:ext cx="198437" cy="109539"/>
            <a:chOff x="6206913" y="5478193"/>
            <a:chExt cx="324785" cy="254218"/>
          </a:xfrm>
        </p:grpSpPr>
        <p:cxnSp>
          <p:nvCxnSpPr>
            <p:cNvPr id="85" name="Düz Bağlayıcı 139"/>
            <p:cNvCxnSpPr/>
            <p:nvPr/>
          </p:nvCxnSpPr>
          <p:spPr>
            <a:xfrm>
              <a:off x="6206913" y="5478193"/>
              <a:ext cx="0" cy="254218"/>
            </a:xfrm>
            <a:prstGeom prst="line">
              <a:avLst/>
            </a:prstGeom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Düz Bağlayıcı 140"/>
            <p:cNvCxnSpPr/>
            <p:nvPr/>
          </p:nvCxnSpPr>
          <p:spPr>
            <a:xfrm>
              <a:off x="6206913" y="5732411"/>
              <a:ext cx="324785" cy="0"/>
            </a:xfrm>
            <a:prstGeom prst="line">
              <a:avLst/>
            </a:prstGeom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Düz Bağlayıcı 141"/>
            <p:cNvCxnSpPr/>
            <p:nvPr/>
          </p:nvCxnSpPr>
          <p:spPr>
            <a:xfrm flipV="1">
              <a:off x="6531698" y="5478193"/>
              <a:ext cx="0" cy="254218"/>
            </a:xfrm>
            <a:prstGeom prst="line">
              <a:avLst/>
            </a:prstGeom>
            <a:ln w="3810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8" name="Yuvarlatılmış Dikdörtgen 142"/>
          <p:cNvSpPr/>
          <p:nvPr/>
        </p:nvSpPr>
        <p:spPr>
          <a:xfrm>
            <a:off x="9067801" y="5253038"/>
            <a:ext cx="165100" cy="15081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>
              <a:solidFill>
                <a:prstClr val="white"/>
              </a:solidFill>
            </a:endParaRPr>
          </a:p>
        </p:txBody>
      </p:sp>
      <p:sp>
        <p:nvSpPr>
          <p:cNvPr id="89" name="Metin kutusu 143"/>
          <p:cNvSpPr txBox="1">
            <a:spLocks noChangeArrowheads="1"/>
          </p:cNvSpPr>
          <p:nvPr/>
        </p:nvSpPr>
        <p:spPr bwMode="auto">
          <a:xfrm>
            <a:off x="9299575" y="5181600"/>
            <a:ext cx="118268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tr-TR" altLang="tr-TR" sz="1400">
                <a:solidFill>
                  <a:prstClr val="black"/>
                </a:solidFill>
              </a:rPr>
              <a:t>Adrenalin</a:t>
            </a:r>
          </a:p>
        </p:txBody>
      </p:sp>
      <p:sp>
        <p:nvSpPr>
          <p:cNvPr id="90" name="Yuvarlatılmış Dikdörtgen 150"/>
          <p:cNvSpPr/>
          <p:nvPr/>
        </p:nvSpPr>
        <p:spPr>
          <a:xfrm>
            <a:off x="9112122" y="6073575"/>
            <a:ext cx="165100" cy="150813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>
              <a:solidFill>
                <a:prstClr val="white"/>
              </a:solidFill>
            </a:endParaRPr>
          </a:p>
        </p:txBody>
      </p:sp>
      <p:sp>
        <p:nvSpPr>
          <p:cNvPr id="91" name="Yuvarlatılmış Dikdörtgen 151"/>
          <p:cNvSpPr/>
          <p:nvPr/>
        </p:nvSpPr>
        <p:spPr>
          <a:xfrm>
            <a:off x="10085260" y="6152950"/>
            <a:ext cx="165100" cy="150813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>
              <a:solidFill>
                <a:prstClr val="white"/>
              </a:solidFill>
            </a:endParaRPr>
          </a:p>
        </p:txBody>
      </p:sp>
      <p:sp>
        <p:nvSpPr>
          <p:cNvPr id="92" name="Yuvarlatılmış Dikdörtgen 152"/>
          <p:cNvSpPr/>
          <p:nvPr/>
        </p:nvSpPr>
        <p:spPr>
          <a:xfrm>
            <a:off x="8111996" y="6092624"/>
            <a:ext cx="166688" cy="150813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>
              <a:solidFill>
                <a:prstClr val="white"/>
              </a:solidFill>
            </a:endParaRPr>
          </a:p>
        </p:txBody>
      </p:sp>
      <p:cxnSp>
        <p:nvCxnSpPr>
          <p:cNvPr id="93" name="Düz Ok Bağlayıcısı 153"/>
          <p:cNvCxnSpPr>
            <a:stCxn id="92" idx="1"/>
          </p:cNvCxnSpPr>
          <p:nvPr/>
        </p:nvCxnSpPr>
        <p:spPr>
          <a:xfrm flipH="1" flipV="1">
            <a:off x="7897684" y="5899930"/>
            <a:ext cx="214312" cy="25533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Metin kutusu 154"/>
          <p:cNvSpPr txBox="1">
            <a:spLocks noChangeArrowheads="1"/>
          </p:cNvSpPr>
          <p:nvPr/>
        </p:nvSpPr>
        <p:spPr bwMode="auto">
          <a:xfrm>
            <a:off x="6648963" y="5580116"/>
            <a:ext cx="142557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tr-TR" altLang="tr-TR" sz="14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Formoterol</a:t>
            </a:r>
            <a:endParaRPr lang="tr-TR" altLang="tr-TR" sz="1400" b="1" dirty="0">
              <a:solidFill>
                <a:srgbClr val="002060"/>
              </a:solidFill>
            </a:endParaRPr>
          </a:p>
        </p:txBody>
      </p:sp>
      <p:sp>
        <p:nvSpPr>
          <p:cNvPr id="95" name="Yuvarlatılmış Dikdörtgen 101"/>
          <p:cNvSpPr/>
          <p:nvPr/>
        </p:nvSpPr>
        <p:spPr>
          <a:xfrm>
            <a:off x="8111996" y="5675113"/>
            <a:ext cx="166688" cy="15081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>
              <a:solidFill>
                <a:prstClr val="white"/>
              </a:solidFill>
            </a:endParaRPr>
          </a:p>
        </p:txBody>
      </p:sp>
      <p:sp>
        <p:nvSpPr>
          <p:cNvPr id="96" name="Yuvarlatılmış Dikdörtgen 102"/>
          <p:cNvSpPr/>
          <p:nvPr/>
        </p:nvSpPr>
        <p:spPr>
          <a:xfrm>
            <a:off x="9088310" y="5690987"/>
            <a:ext cx="165100" cy="15081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>
              <a:solidFill>
                <a:prstClr val="white"/>
              </a:solidFill>
            </a:endParaRPr>
          </a:p>
        </p:txBody>
      </p:sp>
      <p:sp>
        <p:nvSpPr>
          <p:cNvPr id="97" name="Yuvarlatılmış Dikdörtgen 106"/>
          <p:cNvSpPr/>
          <p:nvPr/>
        </p:nvSpPr>
        <p:spPr>
          <a:xfrm>
            <a:off x="10040810" y="5678287"/>
            <a:ext cx="165100" cy="15081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>
              <a:solidFill>
                <a:prstClr val="white"/>
              </a:solidFill>
            </a:endParaRPr>
          </a:p>
        </p:txBody>
      </p:sp>
      <p:grpSp>
        <p:nvGrpSpPr>
          <p:cNvPr id="2" name="Grup 1"/>
          <p:cNvGrpSpPr/>
          <p:nvPr/>
        </p:nvGrpSpPr>
        <p:grpSpPr>
          <a:xfrm>
            <a:off x="4793632" y="1625889"/>
            <a:ext cx="2872033" cy="1888850"/>
            <a:chOff x="4793632" y="1625889"/>
            <a:chExt cx="2872033" cy="1888850"/>
          </a:xfrm>
        </p:grpSpPr>
        <p:sp>
          <p:nvSpPr>
            <p:cNvPr id="22" name="Sağ Ok 25"/>
            <p:cNvSpPr/>
            <p:nvPr/>
          </p:nvSpPr>
          <p:spPr>
            <a:xfrm>
              <a:off x="5725689" y="1883105"/>
              <a:ext cx="198437" cy="193675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66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r-TR">
                <a:solidFill>
                  <a:prstClr val="white"/>
                </a:solidFill>
              </a:endParaRPr>
            </a:p>
          </p:txBody>
        </p:sp>
        <p:sp>
          <p:nvSpPr>
            <p:cNvPr id="23" name="Sol Ok 2"/>
            <p:cNvSpPr/>
            <p:nvPr/>
          </p:nvSpPr>
          <p:spPr>
            <a:xfrm>
              <a:off x="6500389" y="1625889"/>
              <a:ext cx="184151" cy="195263"/>
            </a:xfrm>
            <a:prstGeom prst="leftArrow">
              <a:avLst/>
            </a:prstGeom>
            <a:solidFill>
              <a:srgbClr val="FF0000"/>
            </a:solidFill>
            <a:ln>
              <a:solidFill>
                <a:srgbClr val="66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r-TR">
                <a:solidFill>
                  <a:prstClr val="white"/>
                </a:solidFill>
              </a:endParaRPr>
            </a:p>
          </p:txBody>
        </p:sp>
        <p:sp>
          <p:nvSpPr>
            <p:cNvPr id="24" name="Sağ Ok 34"/>
            <p:cNvSpPr/>
            <p:nvPr/>
          </p:nvSpPr>
          <p:spPr>
            <a:xfrm>
              <a:off x="5561859" y="2076780"/>
              <a:ext cx="198439" cy="195263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66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r-TR">
                <a:solidFill>
                  <a:prstClr val="white"/>
                </a:solidFill>
              </a:endParaRPr>
            </a:p>
          </p:txBody>
        </p:sp>
        <p:sp>
          <p:nvSpPr>
            <p:cNvPr id="25" name="Sağ Ok 35"/>
            <p:cNvSpPr/>
            <p:nvPr/>
          </p:nvSpPr>
          <p:spPr>
            <a:xfrm>
              <a:off x="5357915" y="2258443"/>
              <a:ext cx="198437" cy="195263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66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r-TR">
                <a:solidFill>
                  <a:prstClr val="white"/>
                </a:solidFill>
              </a:endParaRPr>
            </a:p>
          </p:txBody>
        </p:sp>
        <p:sp>
          <p:nvSpPr>
            <p:cNvPr id="26" name="Sağ Ok 36"/>
            <p:cNvSpPr/>
            <p:nvPr/>
          </p:nvSpPr>
          <p:spPr>
            <a:xfrm>
              <a:off x="5154613" y="2466180"/>
              <a:ext cx="198437" cy="193675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66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r-TR">
                <a:solidFill>
                  <a:prstClr val="white"/>
                </a:solidFill>
              </a:endParaRPr>
            </a:p>
          </p:txBody>
        </p:sp>
        <p:sp>
          <p:nvSpPr>
            <p:cNvPr id="27" name="Sağ Ok 37"/>
            <p:cNvSpPr/>
            <p:nvPr/>
          </p:nvSpPr>
          <p:spPr>
            <a:xfrm>
              <a:off x="4864184" y="3010585"/>
              <a:ext cx="198439" cy="195263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66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r-TR">
                <a:solidFill>
                  <a:prstClr val="white"/>
                </a:solidFill>
              </a:endParaRPr>
            </a:p>
          </p:txBody>
        </p:sp>
        <p:sp>
          <p:nvSpPr>
            <p:cNvPr id="28" name="Sağ Ok 38"/>
            <p:cNvSpPr/>
            <p:nvPr/>
          </p:nvSpPr>
          <p:spPr>
            <a:xfrm>
              <a:off x="4793632" y="3319476"/>
              <a:ext cx="200025" cy="195263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66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r-TR">
                <a:solidFill>
                  <a:prstClr val="white"/>
                </a:solidFill>
              </a:endParaRPr>
            </a:p>
          </p:txBody>
        </p:sp>
        <p:sp>
          <p:nvSpPr>
            <p:cNvPr id="29" name="Sol Ok 39"/>
            <p:cNvSpPr/>
            <p:nvPr/>
          </p:nvSpPr>
          <p:spPr>
            <a:xfrm>
              <a:off x="6582568" y="1821152"/>
              <a:ext cx="184151" cy="193675"/>
            </a:xfrm>
            <a:prstGeom prst="leftArrow">
              <a:avLst/>
            </a:prstGeom>
            <a:solidFill>
              <a:srgbClr val="FF0000"/>
            </a:solidFill>
            <a:ln>
              <a:solidFill>
                <a:srgbClr val="66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r-TR">
                <a:solidFill>
                  <a:prstClr val="white"/>
                </a:solidFill>
              </a:endParaRPr>
            </a:p>
          </p:txBody>
        </p:sp>
        <p:sp>
          <p:nvSpPr>
            <p:cNvPr id="30" name="Sol Ok 40"/>
            <p:cNvSpPr/>
            <p:nvPr/>
          </p:nvSpPr>
          <p:spPr>
            <a:xfrm>
              <a:off x="6713536" y="2061998"/>
              <a:ext cx="182563" cy="195263"/>
            </a:xfrm>
            <a:prstGeom prst="leftArrow">
              <a:avLst/>
            </a:prstGeom>
            <a:solidFill>
              <a:srgbClr val="FF0000"/>
            </a:solidFill>
            <a:ln>
              <a:solidFill>
                <a:srgbClr val="66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r-TR">
                <a:solidFill>
                  <a:prstClr val="white"/>
                </a:solidFill>
              </a:endParaRPr>
            </a:p>
          </p:txBody>
        </p:sp>
        <p:sp>
          <p:nvSpPr>
            <p:cNvPr id="31" name="Sol Ok 41"/>
            <p:cNvSpPr/>
            <p:nvPr/>
          </p:nvSpPr>
          <p:spPr>
            <a:xfrm>
              <a:off x="6961187" y="2264348"/>
              <a:ext cx="182563" cy="195263"/>
            </a:xfrm>
            <a:prstGeom prst="leftArrow">
              <a:avLst/>
            </a:prstGeom>
            <a:solidFill>
              <a:srgbClr val="FF0000"/>
            </a:solidFill>
            <a:ln>
              <a:solidFill>
                <a:srgbClr val="66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r-TR">
                <a:solidFill>
                  <a:prstClr val="white"/>
                </a:solidFill>
              </a:endParaRPr>
            </a:p>
          </p:txBody>
        </p:sp>
        <p:sp>
          <p:nvSpPr>
            <p:cNvPr id="32" name="Sol Ok 42"/>
            <p:cNvSpPr/>
            <p:nvPr/>
          </p:nvSpPr>
          <p:spPr>
            <a:xfrm>
              <a:off x="7207678" y="2502005"/>
              <a:ext cx="182563" cy="195263"/>
            </a:xfrm>
            <a:prstGeom prst="leftArrow">
              <a:avLst/>
            </a:prstGeom>
            <a:solidFill>
              <a:srgbClr val="FF0000"/>
            </a:solidFill>
            <a:ln>
              <a:solidFill>
                <a:srgbClr val="66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r-TR">
                <a:solidFill>
                  <a:prstClr val="white"/>
                </a:solidFill>
              </a:endParaRPr>
            </a:p>
          </p:txBody>
        </p:sp>
        <p:sp>
          <p:nvSpPr>
            <p:cNvPr id="33" name="Sol Ok 43"/>
            <p:cNvSpPr/>
            <p:nvPr/>
          </p:nvSpPr>
          <p:spPr>
            <a:xfrm>
              <a:off x="7319961" y="2738881"/>
              <a:ext cx="182563" cy="195263"/>
            </a:xfrm>
            <a:prstGeom prst="leftArrow">
              <a:avLst/>
            </a:prstGeom>
            <a:solidFill>
              <a:srgbClr val="FF0000"/>
            </a:solidFill>
            <a:ln>
              <a:solidFill>
                <a:srgbClr val="66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r-TR">
                <a:solidFill>
                  <a:prstClr val="white"/>
                </a:solidFill>
              </a:endParaRPr>
            </a:p>
          </p:txBody>
        </p:sp>
        <p:sp>
          <p:nvSpPr>
            <p:cNvPr id="34" name="Sol Ok 44"/>
            <p:cNvSpPr/>
            <p:nvPr/>
          </p:nvSpPr>
          <p:spPr>
            <a:xfrm>
              <a:off x="7483102" y="3119383"/>
              <a:ext cx="182563" cy="195263"/>
            </a:xfrm>
            <a:prstGeom prst="leftArrow">
              <a:avLst/>
            </a:prstGeom>
            <a:solidFill>
              <a:srgbClr val="FF0000"/>
            </a:solidFill>
            <a:ln>
              <a:solidFill>
                <a:srgbClr val="66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r-TR">
                <a:solidFill>
                  <a:prstClr val="white"/>
                </a:solidFill>
              </a:endParaRPr>
            </a:p>
          </p:txBody>
        </p:sp>
        <p:sp>
          <p:nvSpPr>
            <p:cNvPr id="35" name="Sol Ok 45"/>
            <p:cNvSpPr/>
            <p:nvPr/>
          </p:nvSpPr>
          <p:spPr>
            <a:xfrm>
              <a:off x="5673712" y="2553849"/>
              <a:ext cx="182563" cy="195263"/>
            </a:xfrm>
            <a:prstGeom prst="leftArrow">
              <a:avLst/>
            </a:prstGeom>
            <a:solidFill>
              <a:srgbClr val="FF0000"/>
            </a:solidFill>
            <a:ln>
              <a:solidFill>
                <a:srgbClr val="66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r-TR">
                <a:solidFill>
                  <a:prstClr val="white"/>
                </a:solidFill>
              </a:endParaRPr>
            </a:p>
          </p:txBody>
        </p:sp>
        <p:sp>
          <p:nvSpPr>
            <p:cNvPr id="36" name="Sol Ok 46"/>
            <p:cNvSpPr/>
            <p:nvPr/>
          </p:nvSpPr>
          <p:spPr>
            <a:xfrm>
              <a:off x="5499046" y="2877019"/>
              <a:ext cx="182563" cy="193675"/>
            </a:xfrm>
            <a:prstGeom prst="leftArrow">
              <a:avLst/>
            </a:prstGeom>
            <a:solidFill>
              <a:srgbClr val="FF0000"/>
            </a:solidFill>
            <a:ln>
              <a:solidFill>
                <a:srgbClr val="66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r-TR">
                <a:solidFill>
                  <a:prstClr val="white"/>
                </a:solidFill>
              </a:endParaRPr>
            </a:p>
          </p:txBody>
        </p:sp>
        <p:sp>
          <p:nvSpPr>
            <p:cNvPr id="37" name="Sol Ok 47"/>
            <p:cNvSpPr/>
            <p:nvPr/>
          </p:nvSpPr>
          <p:spPr>
            <a:xfrm>
              <a:off x="5576956" y="3233247"/>
              <a:ext cx="182563" cy="195263"/>
            </a:xfrm>
            <a:prstGeom prst="leftArrow">
              <a:avLst/>
            </a:prstGeom>
            <a:solidFill>
              <a:srgbClr val="FF0000"/>
            </a:solidFill>
            <a:ln>
              <a:solidFill>
                <a:srgbClr val="66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r-TR">
                <a:solidFill>
                  <a:prstClr val="white"/>
                </a:solidFill>
              </a:endParaRPr>
            </a:p>
          </p:txBody>
        </p:sp>
        <p:sp>
          <p:nvSpPr>
            <p:cNvPr id="38" name="Sağ Ok 49"/>
            <p:cNvSpPr/>
            <p:nvPr/>
          </p:nvSpPr>
          <p:spPr>
            <a:xfrm>
              <a:off x="6603477" y="2601505"/>
              <a:ext cx="198437" cy="195263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66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r-TR">
                <a:solidFill>
                  <a:prstClr val="white"/>
                </a:solidFill>
              </a:endParaRPr>
            </a:p>
          </p:txBody>
        </p:sp>
        <p:sp>
          <p:nvSpPr>
            <p:cNvPr id="39" name="Sağ Ok 50"/>
            <p:cNvSpPr/>
            <p:nvPr/>
          </p:nvSpPr>
          <p:spPr>
            <a:xfrm>
              <a:off x="6854031" y="2859475"/>
              <a:ext cx="198437" cy="193675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66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r-TR">
                <a:solidFill>
                  <a:prstClr val="white"/>
                </a:solidFill>
              </a:endParaRPr>
            </a:p>
          </p:txBody>
        </p:sp>
        <p:sp>
          <p:nvSpPr>
            <p:cNvPr id="40" name="Sağ Ok 51"/>
            <p:cNvSpPr/>
            <p:nvPr/>
          </p:nvSpPr>
          <p:spPr>
            <a:xfrm>
              <a:off x="6923089" y="3113651"/>
              <a:ext cx="200025" cy="193675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66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tr-TR">
                <a:solidFill>
                  <a:prstClr val="white"/>
                </a:solidFill>
              </a:endParaRPr>
            </a:p>
          </p:txBody>
        </p:sp>
      </p:grpSp>
      <p:cxnSp>
        <p:nvCxnSpPr>
          <p:cNvPr id="4" name="Düz Ok Bağlayıcısı 3"/>
          <p:cNvCxnSpPr/>
          <p:nvPr/>
        </p:nvCxnSpPr>
        <p:spPr>
          <a:xfrm flipH="1">
            <a:off x="2895600" y="1501626"/>
            <a:ext cx="21310" cy="1528574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Düz Ok Bağlayıcısı 103"/>
          <p:cNvCxnSpPr/>
          <p:nvPr/>
        </p:nvCxnSpPr>
        <p:spPr>
          <a:xfrm flipH="1">
            <a:off x="9489032" y="1501406"/>
            <a:ext cx="21310" cy="1528574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Dikdörtgen 98"/>
          <p:cNvSpPr/>
          <p:nvPr/>
        </p:nvSpPr>
        <p:spPr>
          <a:xfrm>
            <a:off x="2112540" y="7171390"/>
            <a:ext cx="9144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000" dirty="0">
                <a:solidFill>
                  <a:srgbClr val="660066"/>
                </a:solidFill>
                <a:latin typeface="Arial" panose="020B0604020202020204" pitchFamily="34" charset="0"/>
              </a:rPr>
              <a:t>Çelik, G., Kaya, A., ve </a:t>
            </a:r>
            <a:r>
              <a:rPr lang="tr-TR" sz="1000" dirty="0" err="1">
                <a:solidFill>
                  <a:srgbClr val="660066"/>
                </a:solidFill>
                <a:latin typeface="Arial" panose="020B0604020202020204" pitchFamily="34" charset="0"/>
              </a:rPr>
              <a:t>Çiledağ</a:t>
            </a:r>
            <a:r>
              <a:rPr lang="tr-TR" sz="1000" dirty="0">
                <a:solidFill>
                  <a:srgbClr val="660066"/>
                </a:solidFill>
                <a:latin typeface="Arial" panose="020B0604020202020204" pitchFamily="34" charset="0"/>
              </a:rPr>
              <a:t>, A. (2010). </a:t>
            </a:r>
            <a:r>
              <a:rPr lang="tr-TR" sz="1000" dirty="0" err="1">
                <a:solidFill>
                  <a:srgbClr val="660066"/>
                </a:solidFill>
                <a:latin typeface="Arial" panose="020B0604020202020204" pitchFamily="34" charset="0"/>
              </a:rPr>
              <a:t>KOAH’da</a:t>
            </a:r>
            <a:r>
              <a:rPr lang="tr-TR" sz="1000" dirty="0">
                <a:solidFill>
                  <a:srgbClr val="660066"/>
                </a:solidFill>
                <a:latin typeface="Arial" panose="020B0604020202020204" pitchFamily="34" charset="0"/>
              </a:rPr>
              <a:t> </a:t>
            </a:r>
            <a:r>
              <a:rPr lang="tr-TR" sz="1000" dirty="0" err="1">
                <a:solidFill>
                  <a:srgbClr val="660066"/>
                </a:solidFill>
                <a:latin typeface="Arial" panose="020B0604020202020204" pitchFamily="34" charset="0"/>
              </a:rPr>
              <a:t>bronkodilatör</a:t>
            </a:r>
            <a:r>
              <a:rPr lang="tr-TR" sz="1000" dirty="0">
                <a:solidFill>
                  <a:srgbClr val="660066"/>
                </a:solidFill>
                <a:latin typeface="Arial" panose="020B0604020202020204" pitchFamily="34" charset="0"/>
              </a:rPr>
              <a:t> tedavi ve destek tedavileri. </a:t>
            </a:r>
            <a:r>
              <a:rPr lang="tr-TR" sz="1000" i="1" dirty="0">
                <a:solidFill>
                  <a:srgbClr val="660066"/>
                </a:solidFill>
                <a:latin typeface="Arial" panose="020B0604020202020204" pitchFamily="34" charset="0"/>
              </a:rPr>
              <a:t>TTD </a:t>
            </a:r>
            <a:r>
              <a:rPr lang="tr-TR" sz="1000" i="1" dirty="0" err="1">
                <a:solidFill>
                  <a:srgbClr val="660066"/>
                </a:solidFill>
                <a:latin typeface="Arial" panose="020B0604020202020204" pitchFamily="34" charset="0"/>
              </a:rPr>
              <a:t>Toraks</a:t>
            </a:r>
            <a:r>
              <a:rPr lang="tr-TR" sz="1000" i="1" dirty="0">
                <a:solidFill>
                  <a:srgbClr val="660066"/>
                </a:solidFill>
                <a:latin typeface="Arial" panose="020B0604020202020204" pitchFamily="34" charset="0"/>
              </a:rPr>
              <a:t> Cerrahisi Bülteni</a:t>
            </a:r>
            <a:r>
              <a:rPr lang="tr-TR" sz="1000" dirty="0">
                <a:solidFill>
                  <a:srgbClr val="660066"/>
                </a:solidFill>
                <a:latin typeface="Arial" panose="020B0604020202020204" pitchFamily="34" charset="0"/>
              </a:rPr>
              <a:t>, </a:t>
            </a:r>
            <a:r>
              <a:rPr lang="tr-TR" sz="1000" i="1" dirty="0">
                <a:solidFill>
                  <a:srgbClr val="660066"/>
                </a:solidFill>
                <a:latin typeface="Arial" panose="020B0604020202020204" pitchFamily="34" charset="0"/>
              </a:rPr>
              <a:t>1</a:t>
            </a:r>
            <a:r>
              <a:rPr lang="tr-TR" sz="1000" dirty="0">
                <a:solidFill>
                  <a:srgbClr val="660066"/>
                </a:solidFill>
                <a:latin typeface="Arial" panose="020B0604020202020204" pitchFamily="34" charset="0"/>
              </a:rPr>
              <a:t>, 124-34.</a:t>
            </a:r>
            <a:endParaRPr lang="tr-TR" sz="1000" dirty="0">
              <a:solidFill>
                <a:srgbClr val="660066"/>
              </a:solidFill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3060" y="4142355"/>
            <a:ext cx="1633731" cy="1636779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9" y="4097224"/>
            <a:ext cx="1633731" cy="1636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7012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9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493" y="0"/>
            <a:ext cx="91410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2581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000" y="0"/>
            <a:ext cx="921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50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2286;p17"/>
          <p:cNvSpPr/>
          <p:nvPr/>
        </p:nvSpPr>
        <p:spPr>
          <a:xfrm rot="5400000">
            <a:off x="174295" y="-1501148"/>
            <a:ext cx="6827091" cy="7743412"/>
          </a:xfrm>
          <a:custGeom>
            <a:avLst/>
            <a:gdLst>
              <a:gd name="connsiteX0" fmla="*/ 66843 w 66843"/>
              <a:gd name="connsiteY0" fmla="*/ 719 h 36016"/>
              <a:gd name="connsiteX1" fmla="*/ 56071 w 66843"/>
              <a:gd name="connsiteY1" fmla="*/ 7264 h 36016"/>
              <a:gd name="connsiteX2" fmla="*/ 33424 w 66843"/>
              <a:gd name="connsiteY2" fmla="*/ 25958 h 36016"/>
              <a:gd name="connsiteX3" fmla="*/ 22073 w 66843"/>
              <a:gd name="connsiteY3" fmla="*/ 14050 h 36016"/>
              <a:gd name="connsiteX4" fmla="*/ 10772 w 66843"/>
              <a:gd name="connsiteY4" fmla="*/ 7264 h 36016"/>
              <a:gd name="connsiteX5" fmla="*/ 0 w 66843"/>
              <a:gd name="connsiteY5" fmla="*/ 719 h 36016"/>
              <a:gd name="connsiteX6" fmla="*/ 0 w 66843"/>
              <a:gd name="connsiteY6" fmla="*/ 36016 h 36016"/>
              <a:gd name="connsiteX7" fmla="*/ 66843 w 66843"/>
              <a:gd name="connsiteY7" fmla="*/ 36016 h 36016"/>
              <a:gd name="connsiteX8" fmla="*/ 66843 w 66843"/>
              <a:gd name="connsiteY8" fmla="*/ 719 h 36016"/>
              <a:gd name="connsiteX0" fmla="*/ 66843 w 66843"/>
              <a:gd name="connsiteY0" fmla="*/ 719 h 36016"/>
              <a:gd name="connsiteX1" fmla="*/ 33424 w 66843"/>
              <a:gd name="connsiteY1" fmla="*/ 25958 h 36016"/>
              <a:gd name="connsiteX2" fmla="*/ 22073 w 66843"/>
              <a:gd name="connsiteY2" fmla="*/ 14050 h 36016"/>
              <a:gd name="connsiteX3" fmla="*/ 10772 w 66843"/>
              <a:gd name="connsiteY3" fmla="*/ 7264 h 36016"/>
              <a:gd name="connsiteX4" fmla="*/ 0 w 66843"/>
              <a:gd name="connsiteY4" fmla="*/ 719 h 36016"/>
              <a:gd name="connsiteX5" fmla="*/ 0 w 66843"/>
              <a:gd name="connsiteY5" fmla="*/ 36016 h 36016"/>
              <a:gd name="connsiteX6" fmla="*/ 66843 w 66843"/>
              <a:gd name="connsiteY6" fmla="*/ 36016 h 36016"/>
              <a:gd name="connsiteX7" fmla="*/ 66843 w 66843"/>
              <a:gd name="connsiteY7" fmla="*/ 719 h 36016"/>
              <a:gd name="connsiteX0" fmla="*/ 66843 w 66843"/>
              <a:gd name="connsiteY0" fmla="*/ 36016 h 36016"/>
              <a:gd name="connsiteX1" fmla="*/ 33424 w 66843"/>
              <a:gd name="connsiteY1" fmla="*/ 25958 h 36016"/>
              <a:gd name="connsiteX2" fmla="*/ 22073 w 66843"/>
              <a:gd name="connsiteY2" fmla="*/ 14050 h 36016"/>
              <a:gd name="connsiteX3" fmla="*/ 10772 w 66843"/>
              <a:gd name="connsiteY3" fmla="*/ 7264 h 36016"/>
              <a:gd name="connsiteX4" fmla="*/ 0 w 66843"/>
              <a:gd name="connsiteY4" fmla="*/ 719 h 36016"/>
              <a:gd name="connsiteX5" fmla="*/ 0 w 66843"/>
              <a:gd name="connsiteY5" fmla="*/ 36016 h 36016"/>
              <a:gd name="connsiteX6" fmla="*/ 66843 w 66843"/>
              <a:gd name="connsiteY6" fmla="*/ 36016 h 36016"/>
              <a:gd name="connsiteX0" fmla="*/ 39772 w 39772"/>
              <a:gd name="connsiteY0" fmla="*/ 35296 h 36016"/>
              <a:gd name="connsiteX1" fmla="*/ 33424 w 39772"/>
              <a:gd name="connsiteY1" fmla="*/ 25958 h 36016"/>
              <a:gd name="connsiteX2" fmla="*/ 22073 w 39772"/>
              <a:gd name="connsiteY2" fmla="*/ 14050 h 36016"/>
              <a:gd name="connsiteX3" fmla="*/ 10772 w 39772"/>
              <a:gd name="connsiteY3" fmla="*/ 7264 h 36016"/>
              <a:gd name="connsiteX4" fmla="*/ 0 w 39772"/>
              <a:gd name="connsiteY4" fmla="*/ 719 h 36016"/>
              <a:gd name="connsiteX5" fmla="*/ 0 w 39772"/>
              <a:gd name="connsiteY5" fmla="*/ 36016 h 36016"/>
              <a:gd name="connsiteX6" fmla="*/ 39772 w 39772"/>
              <a:gd name="connsiteY6" fmla="*/ 35296 h 36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772" h="36016" extrusionOk="0">
                <a:moveTo>
                  <a:pt x="39772" y="35296"/>
                </a:moveTo>
                <a:cubicBezTo>
                  <a:pt x="37656" y="32183"/>
                  <a:pt x="36374" y="29499"/>
                  <a:pt x="33424" y="25958"/>
                </a:cubicBezTo>
                <a:cubicBezTo>
                  <a:pt x="30474" y="22417"/>
                  <a:pt x="27667" y="19089"/>
                  <a:pt x="22073" y="14050"/>
                </a:cubicBezTo>
                <a:cubicBezTo>
                  <a:pt x="18531" y="10856"/>
                  <a:pt x="11966" y="13029"/>
                  <a:pt x="10772" y="7264"/>
                </a:cubicBezTo>
                <a:cubicBezTo>
                  <a:pt x="9546" y="1363"/>
                  <a:pt x="5368" y="-1425"/>
                  <a:pt x="0" y="719"/>
                </a:cubicBezTo>
                <a:lnTo>
                  <a:pt x="0" y="36016"/>
                </a:lnTo>
                <a:lnTo>
                  <a:pt x="39772" y="35296"/>
                </a:lnTo>
                <a:close/>
              </a:path>
            </a:pathLst>
          </a:custGeom>
          <a:gradFill flip="none" rotWithShape="1">
            <a:gsLst>
              <a:gs pos="0">
                <a:srgbClr val="E18D35">
                  <a:shade val="30000"/>
                  <a:satMod val="115000"/>
                </a:srgbClr>
              </a:gs>
              <a:gs pos="50000">
                <a:srgbClr val="E18D35">
                  <a:shade val="67500"/>
                  <a:satMod val="115000"/>
                </a:srgbClr>
              </a:gs>
              <a:gs pos="100000">
                <a:srgbClr val="E18D35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8" name="Picture 7" descr="poly.png"/>
          <p:cNvPicPr>
            <a:picLocks noChangeAspect="1"/>
          </p:cNvPicPr>
          <p:nvPr/>
        </p:nvPicPr>
        <p:blipFill>
          <a:blip r:embed="rId2" cstate="print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9755" y="-681879"/>
            <a:ext cx="7934588" cy="5950942"/>
          </a:xfrm>
          <a:prstGeom prst="rect">
            <a:avLst/>
          </a:prstGeom>
        </p:spPr>
      </p:pic>
      <p:sp>
        <p:nvSpPr>
          <p:cNvPr id="2" name="Dikdörtgen 1"/>
          <p:cNvSpPr/>
          <p:nvPr/>
        </p:nvSpPr>
        <p:spPr>
          <a:xfrm>
            <a:off x="7668535" y="1434769"/>
            <a:ext cx="28548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800" dirty="0">
                <a:solidFill>
                  <a:srgbClr val="662D91"/>
                </a:solidFill>
                <a:latin typeface="Arial Black" panose="020B0A04020102020204" pitchFamily="34" charset="0"/>
              </a:rPr>
              <a:t>KOAH (GOLD)</a:t>
            </a:r>
            <a:endParaRPr lang="tr-TR" sz="1600" dirty="0">
              <a:solidFill>
                <a:srgbClr val="662D91"/>
              </a:solidFill>
            </a:endParaRPr>
          </a:p>
        </p:txBody>
      </p:sp>
      <p:pic>
        <p:nvPicPr>
          <p:cNvPr id="11" name="Picture 1"/>
          <p:cNvPicPr>
            <a:picLocks noChangeAspect="1"/>
          </p:cNvPicPr>
          <p:nvPr/>
        </p:nvPicPr>
        <p:blipFill rotWithShape="1">
          <a:blip r:embed="rId3"/>
          <a:srcRect r="54489" b="19093"/>
          <a:stretch/>
        </p:blipFill>
        <p:spPr>
          <a:xfrm>
            <a:off x="7161103" y="1957989"/>
            <a:ext cx="3869685" cy="4467593"/>
          </a:xfrm>
          <a:prstGeom prst="rect">
            <a:avLst/>
          </a:prstGeom>
        </p:spPr>
      </p:pic>
      <p:cxnSp>
        <p:nvCxnSpPr>
          <p:cNvPr id="15" name="Düz Ok Bağlayıcısı 14"/>
          <p:cNvCxnSpPr/>
          <p:nvPr/>
        </p:nvCxnSpPr>
        <p:spPr>
          <a:xfrm flipH="1">
            <a:off x="6737788" y="3756099"/>
            <a:ext cx="400050" cy="0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5" descr="tioform.png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05" t="23018" r="27571" b="50676"/>
          <a:stretch/>
        </p:blipFill>
        <p:spPr>
          <a:xfrm>
            <a:off x="4980423" y="3413199"/>
            <a:ext cx="1728788" cy="685799"/>
          </a:xfrm>
          <a:prstGeom prst="rect">
            <a:avLst/>
          </a:prstGeom>
        </p:spPr>
      </p:pic>
      <p:sp>
        <p:nvSpPr>
          <p:cNvPr id="17" name="Dikdörtgen 16"/>
          <p:cNvSpPr/>
          <p:nvPr/>
        </p:nvSpPr>
        <p:spPr>
          <a:xfrm>
            <a:off x="10292377" y="5275058"/>
            <a:ext cx="1899623" cy="400110"/>
          </a:xfrm>
          <a:prstGeom prst="rect">
            <a:avLst/>
          </a:prstGeom>
        </p:spPr>
        <p:txBody>
          <a:bodyPr wrap="none">
            <a:spAutoFit/>
            <a:scene3d>
              <a:camera prst="obliqueTopLef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lvl="0"/>
            <a:r>
              <a:rPr lang="tr-TR" sz="2000" b="1" dirty="0">
                <a:ln/>
                <a:gradFill flip="none" rotWithShape="1">
                  <a:gsLst>
                    <a:gs pos="0">
                      <a:srgbClr val="E8710C">
                        <a:shade val="30000"/>
                        <a:satMod val="115000"/>
                      </a:srgbClr>
                    </a:gs>
                    <a:gs pos="50000">
                      <a:srgbClr val="E8710C">
                        <a:shade val="67500"/>
                        <a:satMod val="115000"/>
                      </a:srgbClr>
                    </a:gs>
                    <a:gs pos="100000">
                      <a:srgbClr val="E8710C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BUDENOSİN</a:t>
            </a:r>
            <a:endParaRPr lang="tr-TR" sz="1200" b="1" dirty="0">
              <a:ln/>
              <a:gradFill flip="none" rotWithShape="1">
                <a:gsLst>
                  <a:gs pos="0">
                    <a:srgbClr val="E8710C">
                      <a:shade val="30000"/>
                      <a:satMod val="115000"/>
                    </a:srgbClr>
                  </a:gs>
                  <a:gs pos="50000">
                    <a:srgbClr val="E8710C">
                      <a:shade val="67500"/>
                      <a:satMod val="115000"/>
                    </a:srgbClr>
                  </a:gs>
                  <a:gs pos="100000">
                    <a:srgbClr val="E8710C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18" name="Picture 5" descr="tioform.png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05" t="23018" r="27571" b="50676"/>
          <a:stretch/>
        </p:blipFill>
        <p:spPr>
          <a:xfrm>
            <a:off x="8820033" y="5188885"/>
            <a:ext cx="1443071" cy="572457"/>
          </a:xfrm>
          <a:prstGeom prst="rect">
            <a:avLst/>
          </a:prstGeom>
        </p:spPr>
      </p:pic>
      <p:sp>
        <p:nvSpPr>
          <p:cNvPr id="20" name="Metin kutusu 19"/>
          <p:cNvSpPr txBox="1"/>
          <p:nvPr/>
        </p:nvSpPr>
        <p:spPr bwMode="auto">
          <a:xfrm>
            <a:off x="171450" y="1011142"/>
            <a:ext cx="5286375" cy="1261884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rtlCol="0" anchor="ctr">
            <a:spAutoFit/>
          </a:bodyPr>
          <a:lstStyle/>
          <a:p>
            <a:r>
              <a:rPr lang="tr-TR" sz="4400" b="1" kern="100" spc="800" dirty="0">
                <a:solidFill>
                  <a:schemeClr val="bg1">
                    <a:lumMod val="95000"/>
                  </a:schemeClr>
                </a:solidFill>
                <a:effectLst>
                  <a:reflection stA="13000" endPos="36000" dir="5400000" sy="-100000" algn="bl" rotWithShape="0"/>
                </a:effectLst>
                <a:latin typeface="Arial Black" panose="020B0A04020102020204" pitchFamily="34" charset="0"/>
                <a:ea typeface="+mj-ea"/>
                <a:cs typeface="Arial"/>
              </a:rPr>
              <a:t>TEDAVİ</a:t>
            </a:r>
          </a:p>
          <a:p>
            <a:r>
              <a:rPr lang="tr-TR" sz="3200" kern="100" spc="800" dirty="0">
                <a:solidFill>
                  <a:schemeClr val="bg1">
                    <a:lumMod val="95000"/>
                  </a:schemeClr>
                </a:solidFill>
                <a:effectLst>
                  <a:reflection stA="13000" endPos="36000" dir="5400000" sy="-100000" algn="bl" rotWithShape="0"/>
                </a:effectLst>
                <a:latin typeface="Century Gothic" panose="020B0502020202020204" pitchFamily="34" charset="0"/>
                <a:ea typeface="+mj-ea"/>
                <a:cs typeface="Arial"/>
              </a:rPr>
              <a:t>TAMAMLANIYOR</a:t>
            </a:r>
            <a:endParaRPr lang="tr-TR" sz="1100" kern="100" spc="800" dirty="0">
              <a:solidFill>
                <a:schemeClr val="bg1">
                  <a:lumMod val="95000"/>
                </a:schemeClr>
              </a:solidFill>
              <a:effectLst>
                <a:reflection stA="13000" endPos="36000" dir="5400000" sy="-100000" algn="bl" rotWithShape="0"/>
              </a:effectLst>
              <a:latin typeface="Century Gothic" panose="020B050202020202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111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2286;p17"/>
          <p:cNvSpPr/>
          <p:nvPr/>
        </p:nvSpPr>
        <p:spPr>
          <a:xfrm rot="5400000">
            <a:off x="174295" y="-1501148"/>
            <a:ext cx="6827091" cy="7743412"/>
          </a:xfrm>
          <a:custGeom>
            <a:avLst/>
            <a:gdLst>
              <a:gd name="connsiteX0" fmla="*/ 66843 w 66843"/>
              <a:gd name="connsiteY0" fmla="*/ 719 h 36016"/>
              <a:gd name="connsiteX1" fmla="*/ 56071 w 66843"/>
              <a:gd name="connsiteY1" fmla="*/ 7264 h 36016"/>
              <a:gd name="connsiteX2" fmla="*/ 33424 w 66843"/>
              <a:gd name="connsiteY2" fmla="*/ 25958 h 36016"/>
              <a:gd name="connsiteX3" fmla="*/ 22073 w 66843"/>
              <a:gd name="connsiteY3" fmla="*/ 14050 h 36016"/>
              <a:gd name="connsiteX4" fmla="*/ 10772 w 66843"/>
              <a:gd name="connsiteY4" fmla="*/ 7264 h 36016"/>
              <a:gd name="connsiteX5" fmla="*/ 0 w 66843"/>
              <a:gd name="connsiteY5" fmla="*/ 719 h 36016"/>
              <a:gd name="connsiteX6" fmla="*/ 0 w 66843"/>
              <a:gd name="connsiteY6" fmla="*/ 36016 h 36016"/>
              <a:gd name="connsiteX7" fmla="*/ 66843 w 66843"/>
              <a:gd name="connsiteY7" fmla="*/ 36016 h 36016"/>
              <a:gd name="connsiteX8" fmla="*/ 66843 w 66843"/>
              <a:gd name="connsiteY8" fmla="*/ 719 h 36016"/>
              <a:gd name="connsiteX0" fmla="*/ 66843 w 66843"/>
              <a:gd name="connsiteY0" fmla="*/ 719 h 36016"/>
              <a:gd name="connsiteX1" fmla="*/ 33424 w 66843"/>
              <a:gd name="connsiteY1" fmla="*/ 25958 h 36016"/>
              <a:gd name="connsiteX2" fmla="*/ 22073 w 66843"/>
              <a:gd name="connsiteY2" fmla="*/ 14050 h 36016"/>
              <a:gd name="connsiteX3" fmla="*/ 10772 w 66843"/>
              <a:gd name="connsiteY3" fmla="*/ 7264 h 36016"/>
              <a:gd name="connsiteX4" fmla="*/ 0 w 66843"/>
              <a:gd name="connsiteY4" fmla="*/ 719 h 36016"/>
              <a:gd name="connsiteX5" fmla="*/ 0 w 66843"/>
              <a:gd name="connsiteY5" fmla="*/ 36016 h 36016"/>
              <a:gd name="connsiteX6" fmla="*/ 66843 w 66843"/>
              <a:gd name="connsiteY6" fmla="*/ 36016 h 36016"/>
              <a:gd name="connsiteX7" fmla="*/ 66843 w 66843"/>
              <a:gd name="connsiteY7" fmla="*/ 719 h 36016"/>
              <a:gd name="connsiteX0" fmla="*/ 66843 w 66843"/>
              <a:gd name="connsiteY0" fmla="*/ 36016 h 36016"/>
              <a:gd name="connsiteX1" fmla="*/ 33424 w 66843"/>
              <a:gd name="connsiteY1" fmla="*/ 25958 h 36016"/>
              <a:gd name="connsiteX2" fmla="*/ 22073 w 66843"/>
              <a:gd name="connsiteY2" fmla="*/ 14050 h 36016"/>
              <a:gd name="connsiteX3" fmla="*/ 10772 w 66843"/>
              <a:gd name="connsiteY3" fmla="*/ 7264 h 36016"/>
              <a:gd name="connsiteX4" fmla="*/ 0 w 66843"/>
              <a:gd name="connsiteY4" fmla="*/ 719 h 36016"/>
              <a:gd name="connsiteX5" fmla="*/ 0 w 66843"/>
              <a:gd name="connsiteY5" fmla="*/ 36016 h 36016"/>
              <a:gd name="connsiteX6" fmla="*/ 66843 w 66843"/>
              <a:gd name="connsiteY6" fmla="*/ 36016 h 36016"/>
              <a:gd name="connsiteX0" fmla="*/ 39772 w 39772"/>
              <a:gd name="connsiteY0" fmla="*/ 35296 h 36016"/>
              <a:gd name="connsiteX1" fmla="*/ 33424 w 39772"/>
              <a:gd name="connsiteY1" fmla="*/ 25958 h 36016"/>
              <a:gd name="connsiteX2" fmla="*/ 22073 w 39772"/>
              <a:gd name="connsiteY2" fmla="*/ 14050 h 36016"/>
              <a:gd name="connsiteX3" fmla="*/ 10772 w 39772"/>
              <a:gd name="connsiteY3" fmla="*/ 7264 h 36016"/>
              <a:gd name="connsiteX4" fmla="*/ 0 w 39772"/>
              <a:gd name="connsiteY4" fmla="*/ 719 h 36016"/>
              <a:gd name="connsiteX5" fmla="*/ 0 w 39772"/>
              <a:gd name="connsiteY5" fmla="*/ 36016 h 36016"/>
              <a:gd name="connsiteX6" fmla="*/ 39772 w 39772"/>
              <a:gd name="connsiteY6" fmla="*/ 35296 h 36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772" h="36016" extrusionOk="0">
                <a:moveTo>
                  <a:pt x="39772" y="35296"/>
                </a:moveTo>
                <a:cubicBezTo>
                  <a:pt x="37656" y="32183"/>
                  <a:pt x="36374" y="29499"/>
                  <a:pt x="33424" y="25958"/>
                </a:cubicBezTo>
                <a:cubicBezTo>
                  <a:pt x="30474" y="22417"/>
                  <a:pt x="27667" y="19089"/>
                  <a:pt x="22073" y="14050"/>
                </a:cubicBezTo>
                <a:cubicBezTo>
                  <a:pt x="18531" y="10856"/>
                  <a:pt x="11966" y="13029"/>
                  <a:pt x="10772" y="7264"/>
                </a:cubicBezTo>
                <a:cubicBezTo>
                  <a:pt x="9546" y="1363"/>
                  <a:pt x="5368" y="-1425"/>
                  <a:pt x="0" y="719"/>
                </a:cubicBezTo>
                <a:lnTo>
                  <a:pt x="0" y="36016"/>
                </a:lnTo>
                <a:lnTo>
                  <a:pt x="39772" y="35296"/>
                </a:lnTo>
                <a:close/>
              </a:path>
            </a:pathLst>
          </a:custGeom>
          <a:gradFill flip="none" rotWithShape="1">
            <a:gsLst>
              <a:gs pos="0">
                <a:srgbClr val="E18D35">
                  <a:shade val="30000"/>
                  <a:satMod val="115000"/>
                </a:srgbClr>
              </a:gs>
              <a:gs pos="50000">
                <a:srgbClr val="E18D35">
                  <a:shade val="67500"/>
                  <a:satMod val="115000"/>
                </a:srgbClr>
              </a:gs>
              <a:gs pos="100000">
                <a:srgbClr val="E18D35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8" name="Picture 7" descr="poly.png"/>
          <p:cNvPicPr>
            <a:picLocks noChangeAspect="1"/>
          </p:cNvPicPr>
          <p:nvPr/>
        </p:nvPicPr>
        <p:blipFill>
          <a:blip r:embed="rId2" cstate="print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9755" y="-681879"/>
            <a:ext cx="7934588" cy="5950942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 bwMode="auto">
          <a:xfrm>
            <a:off x="171450" y="1011142"/>
            <a:ext cx="5143499" cy="1261884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rtlCol="0" anchor="ctr">
            <a:spAutoFit/>
          </a:bodyPr>
          <a:lstStyle/>
          <a:p>
            <a:r>
              <a:rPr lang="tr-TR" sz="4400" b="1" kern="100" spc="800" dirty="0">
                <a:solidFill>
                  <a:schemeClr val="bg1">
                    <a:lumMod val="95000"/>
                  </a:schemeClr>
                </a:solidFill>
                <a:effectLst>
                  <a:reflection stA="13000" endPos="36000" dir="5400000" sy="-100000" algn="bl" rotWithShape="0"/>
                </a:effectLst>
                <a:latin typeface="Arial Black" panose="020B0A04020102020204" pitchFamily="34" charset="0"/>
                <a:cs typeface="Arial"/>
              </a:rPr>
              <a:t>TEDAVİ</a:t>
            </a:r>
          </a:p>
          <a:p>
            <a:r>
              <a:rPr lang="tr-TR" sz="3200" kern="100" spc="800" dirty="0">
                <a:solidFill>
                  <a:schemeClr val="bg1">
                    <a:lumMod val="95000"/>
                  </a:schemeClr>
                </a:solidFill>
                <a:effectLst>
                  <a:reflection stA="13000" endPos="36000" dir="5400000" sy="-100000" algn="bl" rotWithShape="0"/>
                </a:effectLst>
                <a:latin typeface="Century Gothic" panose="020B0502020202020204" pitchFamily="34" charset="0"/>
                <a:cs typeface="Arial"/>
              </a:rPr>
              <a:t>TAMAMLANIYOR</a:t>
            </a:r>
            <a:endParaRPr lang="tr-TR" sz="1100" kern="100" spc="800" dirty="0">
              <a:solidFill>
                <a:schemeClr val="bg1">
                  <a:lumMod val="95000"/>
                </a:schemeClr>
              </a:solidFill>
              <a:effectLst>
                <a:reflection stA="13000" endPos="36000" dir="5400000" sy="-100000" algn="bl" rotWithShape="0"/>
              </a:effectLst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7459547" y="1131340"/>
            <a:ext cx="32327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3200" dirty="0">
                <a:solidFill>
                  <a:srgbClr val="FB9F3B"/>
                </a:solidFill>
                <a:latin typeface="Arial Black" panose="020B0A04020102020204" pitchFamily="34" charset="0"/>
              </a:rPr>
              <a:t>KOAH (GOLD)</a:t>
            </a:r>
            <a:endParaRPr lang="tr-TR" dirty="0">
              <a:solidFill>
                <a:srgbClr val="FB9F3B"/>
              </a:solidFill>
            </a:endParaRPr>
          </a:p>
        </p:txBody>
      </p:sp>
      <p:pic>
        <p:nvPicPr>
          <p:cNvPr id="9" name="Picture 1"/>
          <p:cNvPicPr>
            <a:picLocks noChangeAspect="1"/>
          </p:cNvPicPr>
          <p:nvPr/>
        </p:nvPicPr>
        <p:blipFill rotWithShape="1">
          <a:blip r:embed="rId3"/>
          <a:srcRect l="45112" b="15740"/>
          <a:stretch/>
        </p:blipFill>
        <p:spPr>
          <a:xfrm>
            <a:off x="6527100" y="1907525"/>
            <a:ext cx="4666923" cy="4652764"/>
          </a:xfrm>
          <a:prstGeom prst="rect">
            <a:avLst/>
          </a:prstGeom>
        </p:spPr>
      </p:pic>
      <p:sp>
        <p:nvSpPr>
          <p:cNvPr id="11" name="Dikdörtgen 10"/>
          <p:cNvSpPr/>
          <p:nvPr/>
        </p:nvSpPr>
        <p:spPr>
          <a:xfrm>
            <a:off x="5181406" y="4678429"/>
            <a:ext cx="1899623" cy="400110"/>
          </a:xfrm>
          <a:prstGeom prst="rect">
            <a:avLst/>
          </a:prstGeom>
        </p:spPr>
        <p:txBody>
          <a:bodyPr wrap="none">
            <a:spAutoFit/>
            <a:scene3d>
              <a:camera prst="obliqueTopLef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lvl="0"/>
            <a:r>
              <a:rPr lang="tr-TR" sz="2000" b="1" dirty="0">
                <a:ln/>
                <a:gradFill flip="none" rotWithShape="1">
                  <a:gsLst>
                    <a:gs pos="0">
                      <a:srgbClr val="E8710C">
                        <a:shade val="30000"/>
                        <a:satMod val="115000"/>
                      </a:srgbClr>
                    </a:gs>
                    <a:gs pos="50000">
                      <a:srgbClr val="E8710C">
                        <a:shade val="67500"/>
                        <a:satMod val="115000"/>
                      </a:srgbClr>
                    </a:gs>
                    <a:gs pos="100000">
                      <a:srgbClr val="E8710C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BUDENOSİN</a:t>
            </a:r>
            <a:endParaRPr lang="tr-TR" sz="1200" b="1" dirty="0">
              <a:ln/>
              <a:gradFill flip="none" rotWithShape="1">
                <a:gsLst>
                  <a:gs pos="0">
                    <a:srgbClr val="E8710C">
                      <a:shade val="30000"/>
                      <a:satMod val="115000"/>
                    </a:srgbClr>
                  </a:gs>
                  <a:gs pos="50000">
                    <a:srgbClr val="E8710C">
                      <a:shade val="67500"/>
                      <a:satMod val="115000"/>
                    </a:srgbClr>
                  </a:gs>
                  <a:gs pos="100000">
                    <a:srgbClr val="E8710C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13" name="Picture 5" descr="tioform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05" t="23018" r="27571" b="50676"/>
          <a:stretch/>
        </p:blipFill>
        <p:spPr>
          <a:xfrm>
            <a:off x="3359176" y="4592256"/>
            <a:ext cx="1443071" cy="572457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 bwMode="auto">
          <a:xfrm>
            <a:off x="4802247" y="4678429"/>
            <a:ext cx="379159" cy="400110"/>
          </a:xfrm>
          <a:prstGeom prst="rect">
            <a:avLst/>
          </a:prstGeom>
          <a:noFill/>
          <a:effectLst/>
        </p:spPr>
        <p:txBody>
          <a:bodyPr wrap="square" rtlCol="0" anchor="ctr">
            <a:spAutoFit/>
          </a:bodyPr>
          <a:lstStyle/>
          <a:p>
            <a:r>
              <a:rPr lang="tr-TR" sz="2000" b="1" kern="100" spc="800" dirty="0">
                <a:solidFill>
                  <a:srgbClr val="660066"/>
                </a:solidFill>
                <a:effectLst>
                  <a:reflection stA="13000" endPos="36000" dir="5400000" sy="-100000" algn="bl" rotWithShape="0"/>
                </a:effectLst>
                <a:latin typeface="Arial"/>
                <a:ea typeface="+mj-ea"/>
                <a:cs typeface="Arial"/>
              </a:rPr>
              <a:t>+</a:t>
            </a:r>
          </a:p>
        </p:txBody>
      </p:sp>
      <p:cxnSp>
        <p:nvCxnSpPr>
          <p:cNvPr id="14" name="Düz Ok Bağlayıcısı 13"/>
          <p:cNvCxnSpPr/>
          <p:nvPr/>
        </p:nvCxnSpPr>
        <p:spPr>
          <a:xfrm flipH="1">
            <a:off x="7081029" y="4878484"/>
            <a:ext cx="94854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Düz Ok Bağlayıcısı 14"/>
          <p:cNvCxnSpPr/>
          <p:nvPr/>
        </p:nvCxnSpPr>
        <p:spPr>
          <a:xfrm flipH="1">
            <a:off x="5944833" y="3671888"/>
            <a:ext cx="9144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5" descr="tioform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05" t="23018" r="27571" b="50676"/>
          <a:stretch/>
        </p:blipFill>
        <p:spPr>
          <a:xfrm>
            <a:off x="4383204" y="3446541"/>
            <a:ext cx="1443071" cy="57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26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Yer Tutucusu 1"/>
          <p:cNvSpPr>
            <a:spLocks noGrp="1"/>
          </p:cNvSpPr>
          <p:nvPr>
            <p:ph type="body" sz="quarter" idx="4294967295"/>
          </p:nvPr>
        </p:nvSpPr>
        <p:spPr>
          <a:xfrm>
            <a:off x="0" y="164644"/>
            <a:ext cx="12192000" cy="768085"/>
          </a:xfrm>
          <a:prstGeom prst="rect">
            <a:avLst/>
          </a:prstGeom>
        </p:spPr>
        <p:txBody>
          <a:bodyPr/>
          <a:lstStyle/>
          <a:p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sz="quarter" idx="4294967295"/>
          </p:nvPr>
        </p:nvSpPr>
        <p:spPr>
          <a:xfrm>
            <a:off x="0" y="932729"/>
            <a:ext cx="12192000" cy="384043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endParaRPr lang="tr-TR"/>
          </a:p>
        </p:txBody>
      </p:sp>
      <p:pic>
        <p:nvPicPr>
          <p:cNvPr id="6" name="Picture 5" descr="arkaplan16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6444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61906F9-B71F-4458-996D-158FA9FF2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072120" cy="1325563"/>
          </a:xfrm>
        </p:spPr>
        <p:txBody>
          <a:bodyPr>
            <a:normAutofit fontScale="90000"/>
          </a:bodyPr>
          <a:lstStyle/>
          <a:p>
            <a:r>
              <a:rPr lang="tr-TR" sz="3200" dirty="0">
                <a:solidFill>
                  <a:srgbClr val="FF0000"/>
                </a:solidFill>
                <a:latin typeface="+mn-lt"/>
              </a:rPr>
              <a:t>Tekli </a:t>
            </a:r>
            <a:r>
              <a:rPr lang="tr-TR" sz="3200" dirty="0" err="1">
                <a:solidFill>
                  <a:srgbClr val="FF0000"/>
                </a:solidFill>
                <a:latin typeface="+mn-lt"/>
              </a:rPr>
              <a:t>bronkodilatör</a:t>
            </a:r>
            <a:r>
              <a:rPr lang="tr-TR" sz="3200" dirty="0">
                <a:solidFill>
                  <a:srgbClr val="FF0000"/>
                </a:solidFill>
                <a:latin typeface="+mn-lt"/>
              </a:rPr>
              <a:t> alan hastaların yaklaşık yarısı </a:t>
            </a:r>
            <a:br>
              <a:rPr lang="tr-TR" sz="3200" dirty="0">
                <a:solidFill>
                  <a:srgbClr val="FF0000"/>
                </a:solidFill>
                <a:latin typeface="+mn-lt"/>
              </a:rPr>
            </a:br>
            <a:r>
              <a:rPr lang="tr-TR" sz="3200" dirty="0">
                <a:solidFill>
                  <a:srgbClr val="FF0000"/>
                </a:solidFill>
                <a:latin typeface="+mn-lt"/>
              </a:rPr>
              <a:t>yüksek semptom yükü yaşamaya devam etmektedir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C09E964-49BA-4B7D-8394-266357A829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247791"/>
            <a:ext cx="6639560" cy="3406775"/>
          </a:xfrm>
        </p:spPr>
        <p:txBody>
          <a:bodyPr>
            <a:normAutofit/>
          </a:bodyPr>
          <a:lstStyle/>
          <a:p>
            <a:r>
              <a:rPr lang="tr-TR" dirty="0"/>
              <a:t>Yetersiz semptom kontrolü </a:t>
            </a:r>
            <a:r>
              <a:rPr lang="tr-TR" dirty="0" err="1"/>
              <a:t>morbidite</a:t>
            </a:r>
            <a:r>
              <a:rPr lang="tr-TR" dirty="0"/>
              <a:t> ve </a:t>
            </a:r>
            <a:r>
              <a:rPr lang="tr-TR" dirty="0" err="1"/>
              <a:t>mortalite</a:t>
            </a:r>
            <a:r>
              <a:rPr lang="tr-TR" dirty="0"/>
              <a:t> oranlarında artışa </a:t>
            </a:r>
          </a:p>
          <a:p>
            <a:r>
              <a:rPr lang="tr-TR" dirty="0"/>
              <a:t>Yüksek derecede </a:t>
            </a:r>
            <a:r>
              <a:rPr lang="tr-TR" dirty="0" err="1"/>
              <a:t>semptomatik</a:t>
            </a:r>
            <a:r>
              <a:rPr lang="tr-TR" dirty="0"/>
              <a:t> hastalar daha fazla sağlık hizmeti kullanımına</a:t>
            </a:r>
          </a:p>
          <a:p>
            <a:r>
              <a:rPr lang="tr-TR" dirty="0"/>
              <a:t>Daha sık hastaneye yatışına</a:t>
            </a:r>
          </a:p>
          <a:p>
            <a:r>
              <a:rPr lang="tr-TR" b="1" dirty="0"/>
              <a:t>Ekonomik yükün artmasına neden olur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2819D59B-4703-4F49-A9B4-CC1C8E2063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584" t="48510" r="37583" b="26968"/>
          <a:stretch/>
        </p:blipFill>
        <p:spPr>
          <a:xfrm>
            <a:off x="7726680" y="1998345"/>
            <a:ext cx="4013200" cy="3406775"/>
          </a:xfrm>
          <a:prstGeom prst="rect">
            <a:avLst/>
          </a:prstGeom>
        </p:spPr>
      </p:pic>
      <p:sp>
        <p:nvSpPr>
          <p:cNvPr id="6" name="Dikdörtgen 5">
            <a:extLst>
              <a:ext uri="{FF2B5EF4-FFF2-40B4-BE49-F238E27FC236}">
                <a16:creationId xmlns:a16="http://schemas.microsoft.com/office/drawing/2014/main" id="{96B2AC8A-9F32-4492-A7B9-F17E03A5968B}"/>
              </a:ext>
            </a:extLst>
          </p:cNvPr>
          <p:cNvSpPr/>
          <p:nvPr/>
        </p:nvSpPr>
        <p:spPr>
          <a:xfrm>
            <a:off x="9458960" y="2915920"/>
            <a:ext cx="548640" cy="254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90D4F02F-9894-4FCB-9953-3D87F6CF0896}"/>
              </a:ext>
            </a:extLst>
          </p:cNvPr>
          <p:cNvSpPr txBox="1"/>
          <p:nvPr/>
        </p:nvSpPr>
        <p:spPr>
          <a:xfrm>
            <a:off x="4414520" y="6211669"/>
            <a:ext cx="7325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Dransfield MT, Prim Care Respir J 2011; 20: 46–53.</a:t>
            </a:r>
            <a:endParaRPr lang="tr-TR" sz="1200" dirty="0"/>
          </a:p>
          <a:p>
            <a:r>
              <a:rPr lang="tr-TR" sz="1200" b="0" i="0" dirty="0" err="1">
                <a:solidFill>
                  <a:srgbClr val="303030"/>
                </a:solidFill>
                <a:effectLst/>
              </a:rPr>
              <a:t>Stephenson</a:t>
            </a:r>
            <a:r>
              <a:rPr lang="tr-TR" sz="1200" b="0" i="0" dirty="0">
                <a:solidFill>
                  <a:srgbClr val="303030"/>
                </a:solidFill>
                <a:effectLst/>
              </a:rPr>
              <a:t>, </a:t>
            </a:r>
            <a:r>
              <a:rPr lang="tr-TR" sz="1200" b="0" i="0" dirty="0" err="1">
                <a:solidFill>
                  <a:srgbClr val="303030"/>
                </a:solidFill>
                <a:effectLst/>
              </a:rPr>
              <a:t>Judith</a:t>
            </a:r>
            <a:r>
              <a:rPr lang="tr-TR" sz="1200" b="0" i="0" dirty="0">
                <a:solidFill>
                  <a:srgbClr val="303030"/>
                </a:solidFill>
                <a:effectLst/>
              </a:rPr>
              <a:t> J et al. </a:t>
            </a:r>
            <a:r>
              <a:rPr lang="tr-TR" sz="1200" b="0" i="1" dirty="0">
                <a:solidFill>
                  <a:srgbClr val="303030"/>
                </a:solidFill>
                <a:effectLst/>
              </a:rPr>
              <a:t>International </a:t>
            </a:r>
            <a:r>
              <a:rPr lang="tr-TR" sz="1200" b="0" i="1" dirty="0" err="1">
                <a:solidFill>
                  <a:srgbClr val="303030"/>
                </a:solidFill>
                <a:effectLst/>
              </a:rPr>
              <a:t>journal</a:t>
            </a:r>
            <a:r>
              <a:rPr lang="tr-TR" sz="1200" b="0" i="1" dirty="0">
                <a:solidFill>
                  <a:srgbClr val="303030"/>
                </a:solidFill>
                <a:effectLst/>
              </a:rPr>
              <a:t> of </a:t>
            </a:r>
            <a:r>
              <a:rPr lang="tr-TR" sz="1200" b="0" i="1" dirty="0" err="1">
                <a:solidFill>
                  <a:srgbClr val="303030"/>
                </a:solidFill>
                <a:effectLst/>
              </a:rPr>
              <a:t>chronic</a:t>
            </a:r>
            <a:r>
              <a:rPr lang="tr-TR" sz="1200" b="0" i="1" dirty="0">
                <a:solidFill>
                  <a:srgbClr val="303030"/>
                </a:solidFill>
                <a:effectLst/>
              </a:rPr>
              <a:t> </a:t>
            </a:r>
            <a:r>
              <a:rPr lang="tr-TR" sz="1200" b="0" i="1" dirty="0" err="1">
                <a:solidFill>
                  <a:srgbClr val="303030"/>
                </a:solidFill>
                <a:effectLst/>
              </a:rPr>
              <a:t>obstructive</a:t>
            </a:r>
            <a:r>
              <a:rPr lang="tr-TR" sz="1200" b="0" i="1" dirty="0">
                <a:solidFill>
                  <a:srgbClr val="303030"/>
                </a:solidFill>
                <a:effectLst/>
              </a:rPr>
              <a:t> </a:t>
            </a:r>
            <a:r>
              <a:rPr lang="tr-TR" sz="1200" b="0" i="1" dirty="0" err="1">
                <a:solidFill>
                  <a:srgbClr val="303030"/>
                </a:solidFill>
                <a:effectLst/>
              </a:rPr>
              <a:t>pulmonary</a:t>
            </a:r>
            <a:r>
              <a:rPr lang="tr-TR" sz="1200" b="0" i="1" dirty="0">
                <a:solidFill>
                  <a:srgbClr val="303030"/>
                </a:solidFill>
                <a:effectLst/>
              </a:rPr>
              <a:t> </a:t>
            </a:r>
            <a:r>
              <a:rPr lang="tr-TR" sz="1200" b="0" i="1" dirty="0" err="1">
                <a:solidFill>
                  <a:srgbClr val="303030"/>
                </a:solidFill>
                <a:effectLst/>
              </a:rPr>
              <a:t>disease</a:t>
            </a:r>
            <a:r>
              <a:rPr lang="tr-TR" sz="1200" b="0" i="0" dirty="0">
                <a:solidFill>
                  <a:srgbClr val="303030"/>
                </a:solidFill>
                <a:effectLst/>
              </a:rPr>
              <a:t> </a:t>
            </a:r>
            <a:r>
              <a:rPr lang="tr-TR" sz="1200" b="0" i="0" dirty="0" err="1">
                <a:solidFill>
                  <a:srgbClr val="303030"/>
                </a:solidFill>
                <a:effectLst/>
              </a:rPr>
              <a:t>vol</a:t>
            </a:r>
            <a:r>
              <a:rPr lang="tr-TR" sz="1200" b="0" i="0" dirty="0">
                <a:solidFill>
                  <a:srgbClr val="303030"/>
                </a:solidFill>
                <a:effectLst/>
              </a:rPr>
              <a:t>. 12 1947-1959. 2017</a:t>
            </a:r>
            <a:r>
              <a:rPr lang="tr-TR" sz="1200" b="0" i="0" dirty="0">
                <a:solidFill>
                  <a:srgbClr val="303030"/>
                </a:solidFill>
                <a:effectLst/>
                <a:latin typeface="arial" panose="020B0604020202020204" pitchFamily="34" charset="0"/>
              </a:rPr>
              <a:t> </a:t>
            </a:r>
            <a:endParaRPr lang="tr-TR" sz="1200" dirty="0"/>
          </a:p>
          <a:p>
            <a:endParaRPr lang="tr-TR" sz="1200" dirty="0"/>
          </a:p>
        </p:txBody>
      </p:sp>
    </p:spTree>
    <p:extLst>
      <p:ext uri="{BB962C8B-B14F-4D97-AF65-F5344CB8AC3E}">
        <p14:creationId xmlns:p14="http://schemas.microsoft.com/office/powerpoint/2010/main" val="20132727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A8FB1696-AB7C-4A52-8EAB-6A02A81A7A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83" t="24196" r="21833" b="33294"/>
          <a:stretch/>
        </p:blipFill>
        <p:spPr>
          <a:xfrm>
            <a:off x="375920" y="375920"/>
            <a:ext cx="10139680" cy="279400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995ABABA-8265-4082-BAD5-0DAEC16F0530}"/>
              </a:ext>
            </a:extLst>
          </p:cNvPr>
          <p:cNvSpPr txBox="1"/>
          <p:nvPr/>
        </p:nvSpPr>
        <p:spPr>
          <a:xfrm>
            <a:off x="375920" y="3561080"/>
            <a:ext cx="104952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/>
              <a:t>*ATS Rehberinde «</a:t>
            </a:r>
            <a:r>
              <a:rPr lang="en-US" sz="2800" dirty="0"/>
              <a:t>Grading of Recommendations Assessment, Development and Evaluation (</a:t>
            </a:r>
            <a:r>
              <a:rPr lang="en-US" sz="2800" b="1" dirty="0"/>
              <a:t>GRADE</a:t>
            </a:r>
            <a:r>
              <a:rPr lang="en-US" sz="2800" dirty="0"/>
              <a:t>)</a:t>
            </a:r>
            <a:r>
              <a:rPr lang="tr-TR" sz="2800" dirty="0"/>
              <a:t>» Yaklaşımını öneriliyor</a:t>
            </a:r>
          </a:p>
          <a:p>
            <a:endParaRPr lang="tr-TR" sz="2800" dirty="0"/>
          </a:p>
          <a:p>
            <a:r>
              <a:rPr lang="tr-TR" sz="2800" dirty="0"/>
              <a:t>*</a:t>
            </a:r>
            <a:r>
              <a:rPr lang="tr-TR" sz="2800" dirty="0" err="1"/>
              <a:t>Dispnesi</a:t>
            </a:r>
            <a:r>
              <a:rPr lang="tr-TR" sz="2800" dirty="0"/>
              <a:t> veya egzersiz </a:t>
            </a:r>
            <a:r>
              <a:rPr lang="tr-TR" sz="2800" dirty="0" err="1"/>
              <a:t>intoleransı</a:t>
            </a:r>
            <a:r>
              <a:rPr lang="tr-TR" sz="2800" dirty="0"/>
              <a:t> olan KOAH hastalarında </a:t>
            </a:r>
            <a:r>
              <a:rPr lang="tr-TR" sz="2800" dirty="0" err="1"/>
              <a:t>monoterapiye</a:t>
            </a:r>
            <a:r>
              <a:rPr lang="tr-TR" sz="2800" dirty="0"/>
              <a:t> kıyasla </a:t>
            </a:r>
            <a:r>
              <a:rPr lang="tr-TR" sz="2800" b="1" dirty="0" err="1"/>
              <a:t>dual</a:t>
            </a:r>
            <a:r>
              <a:rPr lang="tr-TR" sz="2800" b="1" dirty="0"/>
              <a:t> </a:t>
            </a:r>
            <a:r>
              <a:rPr lang="tr-TR" sz="2800" b="1" dirty="0" err="1"/>
              <a:t>bronkodilatörler</a:t>
            </a:r>
            <a:r>
              <a:rPr lang="tr-TR" sz="2800" b="1" dirty="0"/>
              <a:t> için güçlü bir öneri sağladı</a:t>
            </a:r>
          </a:p>
        </p:txBody>
      </p:sp>
    </p:spTree>
    <p:extLst>
      <p:ext uri="{BB962C8B-B14F-4D97-AF65-F5344CB8AC3E}">
        <p14:creationId xmlns:p14="http://schemas.microsoft.com/office/powerpoint/2010/main" val="24970876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4332446" y="5342799"/>
            <a:ext cx="21621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tr-TR" altLang="fr-FR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Dispnenin</a:t>
            </a:r>
            <a:r>
              <a:rPr lang="tr-TR" alt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kötüleşmesi</a:t>
            </a:r>
            <a:endParaRPr lang="fr-FR" altLang="fr-F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8675" name="Group 6"/>
          <p:cNvGrpSpPr>
            <a:grpSpLocks/>
          </p:cNvGrpSpPr>
          <p:nvPr/>
        </p:nvGrpSpPr>
        <p:grpSpPr bwMode="auto">
          <a:xfrm rot="10800000" flipH="1">
            <a:off x="3590006" y="2136161"/>
            <a:ext cx="2466000" cy="3206638"/>
            <a:chOff x="668" y="460"/>
            <a:chExt cx="2242" cy="2044"/>
          </a:xfrm>
        </p:grpSpPr>
        <p:sp>
          <p:nvSpPr>
            <p:cNvPr id="28692" name="Oval 7"/>
            <p:cNvSpPr>
              <a:spLocks noChangeArrowheads="1"/>
            </p:cNvSpPr>
            <p:nvPr/>
          </p:nvSpPr>
          <p:spPr bwMode="auto">
            <a:xfrm>
              <a:off x="1733" y="596"/>
              <a:ext cx="658" cy="176"/>
            </a:xfrm>
            <a:prstGeom prst="ellipse">
              <a:avLst/>
            </a:prstGeom>
            <a:noFill/>
            <a:ln w="57150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wrap="none" anchor="ctr"/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Garamond" pitchFamily="18" charset="0"/>
                  <a:cs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Garamond" pitchFamily="18" charset="0"/>
                  <a:cs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Garamond" pitchFamily="18" charset="0"/>
                  <a:cs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itchFamily="18" charset="0"/>
                  <a:cs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itchFamily="18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tr-TR" altLang="tr-TR" sz="1800">
                <a:latin typeface="Arial" charset="0"/>
              </a:endParaRPr>
            </a:p>
          </p:txBody>
        </p:sp>
        <p:sp>
          <p:nvSpPr>
            <p:cNvPr id="28693" name="Oval 8"/>
            <p:cNvSpPr>
              <a:spLocks noChangeArrowheads="1"/>
            </p:cNvSpPr>
            <p:nvPr/>
          </p:nvSpPr>
          <p:spPr bwMode="auto">
            <a:xfrm>
              <a:off x="1612" y="881"/>
              <a:ext cx="873" cy="196"/>
            </a:xfrm>
            <a:prstGeom prst="ellipse">
              <a:avLst/>
            </a:prstGeom>
            <a:noFill/>
            <a:ln w="57150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wrap="none" anchor="ctr"/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Garamond" pitchFamily="18" charset="0"/>
                  <a:cs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Garamond" pitchFamily="18" charset="0"/>
                  <a:cs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Garamond" pitchFamily="18" charset="0"/>
                  <a:cs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itchFamily="18" charset="0"/>
                  <a:cs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itchFamily="18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tr-TR" altLang="tr-TR" sz="1800">
                <a:latin typeface="Arial" charset="0"/>
              </a:endParaRPr>
            </a:p>
          </p:txBody>
        </p:sp>
        <p:sp>
          <p:nvSpPr>
            <p:cNvPr id="28694" name="Oval 9"/>
            <p:cNvSpPr>
              <a:spLocks noChangeArrowheads="1"/>
            </p:cNvSpPr>
            <p:nvPr/>
          </p:nvSpPr>
          <p:spPr bwMode="auto">
            <a:xfrm>
              <a:off x="1525" y="1143"/>
              <a:ext cx="1065" cy="188"/>
            </a:xfrm>
            <a:prstGeom prst="ellipse">
              <a:avLst/>
            </a:prstGeom>
            <a:noFill/>
            <a:ln w="57150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wrap="none" anchor="ctr"/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Garamond" pitchFamily="18" charset="0"/>
                  <a:cs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Garamond" pitchFamily="18" charset="0"/>
                  <a:cs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Garamond" pitchFamily="18" charset="0"/>
                  <a:cs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itchFamily="18" charset="0"/>
                  <a:cs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itchFamily="18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tr-TR" altLang="tr-TR" sz="1800">
                <a:latin typeface="Arial" charset="0"/>
              </a:endParaRPr>
            </a:p>
          </p:txBody>
        </p:sp>
        <p:sp>
          <p:nvSpPr>
            <p:cNvPr id="28695" name="Oval 10"/>
            <p:cNvSpPr>
              <a:spLocks noChangeArrowheads="1"/>
            </p:cNvSpPr>
            <p:nvPr/>
          </p:nvSpPr>
          <p:spPr bwMode="auto">
            <a:xfrm>
              <a:off x="1377" y="1393"/>
              <a:ext cx="1328" cy="315"/>
            </a:xfrm>
            <a:prstGeom prst="ellipse">
              <a:avLst/>
            </a:prstGeom>
            <a:noFill/>
            <a:ln w="57150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wrap="none" anchor="ctr"/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Garamond" pitchFamily="18" charset="0"/>
                  <a:cs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Garamond" pitchFamily="18" charset="0"/>
                  <a:cs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Garamond" pitchFamily="18" charset="0"/>
                  <a:cs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itchFamily="18" charset="0"/>
                  <a:cs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itchFamily="18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tr-TR" altLang="tr-TR" sz="1800">
                <a:latin typeface="Arial" charset="0"/>
              </a:endParaRPr>
            </a:p>
          </p:txBody>
        </p:sp>
        <p:sp>
          <p:nvSpPr>
            <p:cNvPr id="28696" name="Oval 11"/>
            <p:cNvSpPr>
              <a:spLocks noChangeArrowheads="1"/>
            </p:cNvSpPr>
            <p:nvPr/>
          </p:nvSpPr>
          <p:spPr bwMode="auto">
            <a:xfrm>
              <a:off x="1214" y="1823"/>
              <a:ext cx="1696" cy="298"/>
            </a:xfrm>
            <a:prstGeom prst="ellipse">
              <a:avLst/>
            </a:prstGeom>
            <a:noFill/>
            <a:ln w="57150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wrap="none" anchor="ctr"/>
            <a:lstStyle>
              <a:lvl1pPr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Garamond" pitchFamily="18" charset="0"/>
                  <a:cs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Garamond" pitchFamily="18" charset="0"/>
                  <a:cs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Garamond" pitchFamily="18" charset="0"/>
                  <a:cs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itchFamily="18" charset="0"/>
                  <a:cs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Garamond" pitchFamily="18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tr-TR" altLang="tr-TR" sz="1800">
                <a:latin typeface="Arial" charset="0"/>
              </a:endParaRPr>
            </a:p>
          </p:txBody>
        </p:sp>
        <p:sp>
          <p:nvSpPr>
            <p:cNvPr id="28697" name="Freeform 12"/>
            <p:cNvSpPr>
              <a:spLocks/>
            </p:cNvSpPr>
            <p:nvPr/>
          </p:nvSpPr>
          <p:spPr bwMode="auto">
            <a:xfrm>
              <a:off x="1696" y="460"/>
              <a:ext cx="247" cy="244"/>
            </a:xfrm>
            <a:custGeom>
              <a:avLst/>
              <a:gdLst>
                <a:gd name="T0" fmla="*/ 244 w 248"/>
                <a:gd name="T1" fmla="*/ 0 h 244"/>
                <a:gd name="T2" fmla="*/ 44 w 248"/>
                <a:gd name="T3" fmla="*/ 136 h 244"/>
                <a:gd name="T4" fmla="*/ 0 w 248"/>
                <a:gd name="T5" fmla="*/ 244 h 24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48" h="244">
                  <a:moveTo>
                    <a:pt x="248" y="0"/>
                  </a:moveTo>
                  <a:cubicBezTo>
                    <a:pt x="214" y="22"/>
                    <a:pt x="85" y="95"/>
                    <a:pt x="44" y="136"/>
                  </a:cubicBezTo>
                  <a:cubicBezTo>
                    <a:pt x="2" y="176"/>
                    <a:pt x="9" y="221"/>
                    <a:pt x="0" y="244"/>
                  </a:cubicBezTo>
                </a:path>
              </a:pathLst>
            </a:custGeom>
            <a:noFill/>
            <a:ln w="57150" cmpd="sng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28698" name="Freeform 13"/>
            <p:cNvSpPr>
              <a:spLocks/>
            </p:cNvSpPr>
            <p:nvPr/>
          </p:nvSpPr>
          <p:spPr bwMode="auto">
            <a:xfrm>
              <a:off x="1570" y="650"/>
              <a:ext cx="193" cy="329"/>
            </a:xfrm>
            <a:custGeom>
              <a:avLst/>
              <a:gdLst>
                <a:gd name="T0" fmla="*/ 190 w 194"/>
                <a:gd name="T1" fmla="*/ 0 h 322"/>
                <a:gd name="T2" fmla="*/ 64 w 194"/>
                <a:gd name="T3" fmla="*/ 96 h 322"/>
                <a:gd name="T4" fmla="*/ 8 w 194"/>
                <a:gd name="T5" fmla="*/ 215 h 322"/>
                <a:gd name="T6" fmla="*/ 54 w 194"/>
                <a:gd name="T7" fmla="*/ 350 h 32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4" h="322">
                  <a:moveTo>
                    <a:pt x="194" y="0"/>
                  </a:moveTo>
                  <a:cubicBezTo>
                    <a:pt x="171" y="17"/>
                    <a:pt x="118" y="38"/>
                    <a:pt x="64" y="88"/>
                  </a:cubicBezTo>
                  <a:cubicBezTo>
                    <a:pt x="28" y="132"/>
                    <a:pt x="18" y="138"/>
                    <a:pt x="8" y="198"/>
                  </a:cubicBezTo>
                  <a:cubicBezTo>
                    <a:pt x="0" y="298"/>
                    <a:pt x="44" y="296"/>
                    <a:pt x="54" y="322"/>
                  </a:cubicBezTo>
                </a:path>
              </a:pathLst>
            </a:custGeom>
            <a:noFill/>
            <a:ln w="50800" cmpd="sng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28699" name="Freeform 14"/>
            <p:cNvSpPr>
              <a:spLocks/>
            </p:cNvSpPr>
            <p:nvPr/>
          </p:nvSpPr>
          <p:spPr bwMode="auto">
            <a:xfrm>
              <a:off x="1462" y="922"/>
              <a:ext cx="214" cy="343"/>
            </a:xfrm>
            <a:custGeom>
              <a:avLst/>
              <a:gdLst>
                <a:gd name="T0" fmla="*/ 214 w 214"/>
                <a:gd name="T1" fmla="*/ 0 h 346"/>
                <a:gd name="T2" fmla="*/ 56 w 214"/>
                <a:gd name="T3" fmla="*/ 100 h 346"/>
                <a:gd name="T4" fmla="*/ 0 w 214"/>
                <a:gd name="T5" fmla="*/ 211 h 346"/>
                <a:gd name="T6" fmla="*/ 80 w 214"/>
                <a:gd name="T7" fmla="*/ 334 h 34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4" h="346">
                  <a:moveTo>
                    <a:pt x="214" y="0"/>
                  </a:moveTo>
                  <a:cubicBezTo>
                    <a:pt x="160" y="28"/>
                    <a:pt x="110" y="54"/>
                    <a:pt x="56" y="104"/>
                  </a:cubicBezTo>
                  <a:cubicBezTo>
                    <a:pt x="20" y="148"/>
                    <a:pt x="14" y="165"/>
                    <a:pt x="0" y="219"/>
                  </a:cubicBezTo>
                  <a:cubicBezTo>
                    <a:pt x="7" y="316"/>
                    <a:pt x="63" y="319"/>
                    <a:pt x="80" y="346"/>
                  </a:cubicBezTo>
                </a:path>
              </a:pathLst>
            </a:custGeom>
            <a:noFill/>
            <a:ln w="48260" cmpd="sng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28700" name="Freeform 15"/>
            <p:cNvSpPr>
              <a:spLocks/>
            </p:cNvSpPr>
            <p:nvPr/>
          </p:nvSpPr>
          <p:spPr bwMode="auto">
            <a:xfrm>
              <a:off x="1343" y="1198"/>
              <a:ext cx="182" cy="389"/>
            </a:xfrm>
            <a:custGeom>
              <a:avLst/>
              <a:gdLst>
                <a:gd name="T0" fmla="*/ 176 w 184"/>
                <a:gd name="T1" fmla="*/ 0 h 388"/>
                <a:gd name="T2" fmla="*/ 56 w 184"/>
                <a:gd name="T3" fmla="*/ 110 h 388"/>
                <a:gd name="T4" fmla="*/ 0 w 184"/>
                <a:gd name="T5" fmla="*/ 246 h 388"/>
                <a:gd name="T6" fmla="*/ 46 w 184"/>
                <a:gd name="T7" fmla="*/ 392 h 38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4" h="388">
                  <a:moveTo>
                    <a:pt x="184" y="0"/>
                  </a:moveTo>
                  <a:cubicBezTo>
                    <a:pt x="136" y="30"/>
                    <a:pt x="114" y="45"/>
                    <a:pt x="60" y="110"/>
                  </a:cubicBezTo>
                  <a:cubicBezTo>
                    <a:pt x="24" y="167"/>
                    <a:pt x="14" y="173"/>
                    <a:pt x="0" y="242"/>
                  </a:cubicBezTo>
                  <a:cubicBezTo>
                    <a:pt x="7" y="368"/>
                    <a:pt x="36" y="361"/>
                    <a:pt x="46" y="388"/>
                  </a:cubicBezTo>
                </a:path>
              </a:pathLst>
            </a:custGeom>
            <a:noFill/>
            <a:ln w="48260" cmpd="sng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28701" name="Freeform 16"/>
            <p:cNvSpPr>
              <a:spLocks/>
            </p:cNvSpPr>
            <p:nvPr/>
          </p:nvSpPr>
          <p:spPr bwMode="auto">
            <a:xfrm>
              <a:off x="668" y="1924"/>
              <a:ext cx="1380" cy="580"/>
            </a:xfrm>
            <a:custGeom>
              <a:avLst/>
              <a:gdLst>
                <a:gd name="T0" fmla="*/ 592 w 1380"/>
                <a:gd name="T1" fmla="*/ 0 h 570"/>
                <a:gd name="T2" fmla="*/ 1380 w 1380"/>
                <a:gd name="T3" fmla="*/ 611 h 570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380" h="570">
                  <a:moveTo>
                    <a:pt x="592" y="0"/>
                  </a:moveTo>
                  <a:cubicBezTo>
                    <a:pt x="250" y="128"/>
                    <a:pt x="0" y="550"/>
                    <a:pt x="1380" y="570"/>
                  </a:cubicBezTo>
                </a:path>
              </a:pathLst>
            </a:custGeom>
            <a:noFill/>
            <a:ln w="45720" cmpd="sng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  <p:sp>
          <p:nvSpPr>
            <p:cNvPr id="28702" name="Freeform 17"/>
            <p:cNvSpPr>
              <a:spLocks/>
            </p:cNvSpPr>
            <p:nvPr/>
          </p:nvSpPr>
          <p:spPr bwMode="auto">
            <a:xfrm>
              <a:off x="1016" y="1464"/>
              <a:ext cx="478" cy="581"/>
            </a:xfrm>
            <a:custGeom>
              <a:avLst/>
              <a:gdLst>
                <a:gd name="T0" fmla="*/ 478 w 478"/>
                <a:gd name="T1" fmla="*/ 0 h 580"/>
                <a:gd name="T2" fmla="*/ 308 w 478"/>
                <a:gd name="T3" fmla="*/ 584 h 580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478" h="580">
                  <a:moveTo>
                    <a:pt x="478" y="0"/>
                  </a:moveTo>
                  <a:cubicBezTo>
                    <a:pt x="10" y="140"/>
                    <a:pt x="0" y="522"/>
                    <a:pt x="308" y="580"/>
                  </a:cubicBezTo>
                </a:path>
              </a:pathLst>
            </a:custGeom>
            <a:noFill/>
            <a:ln w="45720" cmpd="sng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tr-TR"/>
            </a:p>
          </p:txBody>
        </p:sp>
      </p:grpSp>
      <p:graphicFrame>
        <p:nvGraphicFramePr>
          <p:cNvPr id="28676" name="Object 2"/>
          <p:cNvGraphicFramePr>
            <a:graphicFrameLocks noChangeAspect="1"/>
          </p:cNvGraphicFramePr>
          <p:nvPr/>
        </p:nvGraphicFramePr>
        <p:xfrm>
          <a:off x="5941443" y="2900928"/>
          <a:ext cx="16510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3" imgW="4508500" imgH="3352800" progId="MS_ClipArt_Gallery.2">
                  <p:embed/>
                </p:oleObj>
              </mc:Choice>
              <mc:Fallback>
                <p:oleObj name="Clip" r:id="rId3" imgW="4508500" imgH="3352800" progId="MS_ClipArt_Gallery.2">
                  <p:embed/>
                  <p:pic>
                    <p:nvPicPr>
                      <p:cNvPr id="2867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1443" y="2900928"/>
                        <a:ext cx="165100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CC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77" name="Object 3"/>
          <p:cNvGraphicFramePr>
            <a:graphicFrameLocks noChangeAspect="1"/>
          </p:cNvGraphicFramePr>
          <p:nvPr/>
        </p:nvGraphicFramePr>
        <p:xfrm>
          <a:off x="5783199" y="3574755"/>
          <a:ext cx="163513" cy="160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5" imgW="4508500" imgH="3352800" progId="MS_ClipArt_Gallery.2">
                  <p:embed/>
                </p:oleObj>
              </mc:Choice>
              <mc:Fallback>
                <p:oleObj name="Clip" r:id="rId5" imgW="4508500" imgH="3352800" progId="MS_ClipArt_Gallery.2">
                  <p:embed/>
                  <p:pic>
                    <p:nvPicPr>
                      <p:cNvPr id="2867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83199" y="3574755"/>
                        <a:ext cx="163513" cy="160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CC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78" name="Object 4"/>
          <p:cNvGraphicFramePr>
            <a:graphicFrameLocks noChangeAspect="1"/>
          </p:cNvGraphicFramePr>
          <p:nvPr/>
        </p:nvGraphicFramePr>
        <p:xfrm>
          <a:off x="4241801" y="3604208"/>
          <a:ext cx="165100" cy="163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6" imgW="4508500" imgH="3352800" progId="MS_ClipArt_Gallery.2">
                  <p:embed/>
                </p:oleObj>
              </mc:Choice>
              <mc:Fallback>
                <p:oleObj name="Clip" r:id="rId6" imgW="4508500" imgH="3352800" progId="MS_ClipArt_Gallery.2">
                  <p:embed/>
                  <p:pic>
                    <p:nvPicPr>
                      <p:cNvPr id="2867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41801" y="3604208"/>
                        <a:ext cx="165100" cy="163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CC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79" name="Object 5"/>
          <p:cNvGraphicFramePr>
            <a:graphicFrameLocks noChangeAspect="1"/>
          </p:cNvGraphicFramePr>
          <p:nvPr/>
        </p:nvGraphicFramePr>
        <p:xfrm>
          <a:off x="4416776" y="4102895"/>
          <a:ext cx="163512" cy="16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7" imgW="4508500" imgH="3352800" progId="MS_ClipArt_Gallery.2">
                  <p:embed/>
                </p:oleObj>
              </mc:Choice>
              <mc:Fallback>
                <p:oleObj name="Clip" r:id="rId7" imgW="4508500" imgH="3352800" progId="MS_ClipArt_Gallery.2">
                  <p:embed/>
                  <p:pic>
                    <p:nvPicPr>
                      <p:cNvPr id="2867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6776" y="4102895"/>
                        <a:ext cx="163512" cy="161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CC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80" name="Object 6"/>
          <p:cNvGraphicFramePr>
            <a:graphicFrameLocks noChangeAspect="1"/>
          </p:cNvGraphicFramePr>
          <p:nvPr/>
        </p:nvGraphicFramePr>
        <p:xfrm>
          <a:off x="4549064" y="4514072"/>
          <a:ext cx="1651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8" imgW="4508500" imgH="3352800" progId="MS_ClipArt_Gallery.2">
                  <p:embed/>
                </p:oleObj>
              </mc:Choice>
              <mc:Fallback>
                <p:oleObj name="Clip" r:id="rId8" imgW="4508500" imgH="3352800" progId="MS_ClipArt_Gallery.2">
                  <p:embed/>
                  <p:pic>
                    <p:nvPicPr>
                      <p:cNvPr id="2868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49064" y="4514072"/>
                        <a:ext cx="165100" cy="165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CC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81" name="Object 7"/>
          <p:cNvGraphicFramePr>
            <a:graphicFrameLocks noChangeAspect="1"/>
          </p:cNvGraphicFramePr>
          <p:nvPr/>
        </p:nvGraphicFramePr>
        <p:xfrm>
          <a:off x="4072141" y="2890596"/>
          <a:ext cx="163513" cy="160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9" imgW="4508500" imgH="3352800" progId="MS_ClipArt_Gallery.2">
                  <p:embed/>
                </p:oleObj>
              </mc:Choice>
              <mc:Fallback>
                <p:oleObj name="Clip" r:id="rId9" imgW="4508500" imgH="3352800" progId="MS_ClipArt_Gallery.2">
                  <p:embed/>
                  <p:pic>
                    <p:nvPicPr>
                      <p:cNvPr id="28681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72141" y="2890596"/>
                        <a:ext cx="163513" cy="160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CC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82" name="Object 8"/>
          <p:cNvGraphicFramePr>
            <a:graphicFrameLocks noChangeAspect="1"/>
          </p:cNvGraphicFramePr>
          <p:nvPr/>
        </p:nvGraphicFramePr>
        <p:xfrm>
          <a:off x="5621485" y="4044462"/>
          <a:ext cx="16510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10" imgW="4508500" imgH="3352800" progId="MS_ClipArt_Gallery.2">
                  <p:embed/>
                </p:oleObj>
              </mc:Choice>
              <mc:Fallback>
                <p:oleObj name="Clip" r:id="rId10" imgW="4508500" imgH="3352800" progId="MS_ClipArt_Gallery.2">
                  <p:embed/>
                  <p:pic>
                    <p:nvPicPr>
                      <p:cNvPr id="28682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21485" y="4044462"/>
                        <a:ext cx="165100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CC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83" name="Object 9"/>
          <p:cNvGraphicFramePr>
            <a:graphicFrameLocks noChangeAspect="1"/>
          </p:cNvGraphicFramePr>
          <p:nvPr/>
        </p:nvGraphicFramePr>
        <p:xfrm>
          <a:off x="5485145" y="4456087"/>
          <a:ext cx="165100" cy="16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11" imgW="4508500" imgH="3352800" progId="MS_ClipArt_Gallery.2">
                  <p:embed/>
                </p:oleObj>
              </mc:Choice>
              <mc:Fallback>
                <p:oleObj name="Clip" r:id="rId11" imgW="4508500" imgH="3352800" progId="MS_ClipArt_Gallery.2">
                  <p:embed/>
                  <p:pic>
                    <p:nvPicPr>
                      <p:cNvPr id="28683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5145" y="4456087"/>
                        <a:ext cx="165100" cy="161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CC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84" name="Object 10"/>
          <p:cNvGraphicFramePr>
            <a:graphicFrameLocks noChangeAspect="1"/>
          </p:cNvGraphicFramePr>
          <p:nvPr/>
        </p:nvGraphicFramePr>
        <p:xfrm>
          <a:off x="4665994" y="4943221"/>
          <a:ext cx="165100" cy="160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12" imgW="4508500" imgH="3352800" progId="MS_ClipArt_Gallery.2">
                  <p:embed/>
                </p:oleObj>
              </mc:Choice>
              <mc:Fallback>
                <p:oleObj name="Clip" r:id="rId12" imgW="4508500" imgH="3352800" progId="MS_ClipArt_Gallery.2">
                  <p:embed/>
                  <p:pic>
                    <p:nvPicPr>
                      <p:cNvPr id="28684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65994" y="4943221"/>
                        <a:ext cx="165100" cy="160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CC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517" name="Text Box 29"/>
          <p:cNvSpPr txBox="1">
            <a:spLocks noChangeArrowheads="1"/>
          </p:cNvSpPr>
          <p:nvPr/>
        </p:nvSpPr>
        <p:spPr bwMode="auto">
          <a:xfrm>
            <a:off x="5755481" y="3996615"/>
            <a:ext cx="2325688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defRPr/>
            </a:pPr>
            <a:r>
              <a:rPr lang="tr-TR" alt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Egzersiz kapasitesinin</a:t>
            </a:r>
          </a:p>
          <a:p>
            <a:pPr algn="l">
              <a:defRPr/>
            </a:pPr>
            <a:r>
              <a:rPr lang="tr-TR" alt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azalması</a:t>
            </a:r>
            <a:endParaRPr lang="fr-FR" altLang="fr-F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3519" name="Text Box 31"/>
          <p:cNvSpPr txBox="1">
            <a:spLocks noChangeArrowheads="1"/>
          </p:cNvSpPr>
          <p:nvPr/>
        </p:nvSpPr>
        <p:spPr bwMode="auto">
          <a:xfrm>
            <a:off x="2053564" y="2837806"/>
            <a:ext cx="19446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fr-FR" altLang="fr-FR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Sedanter</a:t>
            </a:r>
            <a:r>
              <a:rPr lang="fr-FR" altLang="fr-F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fr-FR" altLang="fr-FR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akt</a:t>
            </a:r>
            <a:r>
              <a:rPr lang="tr-TR" altLang="fr-FR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ivite</a:t>
            </a:r>
            <a:endParaRPr lang="fr-FR" altLang="fr-F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687" name="28 Dikdörtgen"/>
          <p:cNvSpPr>
            <a:spLocks noChangeArrowheads="1"/>
          </p:cNvSpPr>
          <p:nvPr/>
        </p:nvSpPr>
        <p:spPr bwMode="auto">
          <a:xfrm>
            <a:off x="7752185" y="6325981"/>
            <a:ext cx="363696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r-TR" altLang="tr-TR" sz="14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Disease</a:t>
            </a:r>
            <a:r>
              <a:rPr lang="tr-TR" altLang="tr-TR" sz="14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2008; 5: 235-256.</a:t>
            </a:r>
          </a:p>
        </p:txBody>
      </p:sp>
      <p:sp>
        <p:nvSpPr>
          <p:cNvPr id="28689" name="Rectangle 30"/>
          <p:cNvSpPr>
            <a:spLocks noChangeArrowheads="1"/>
          </p:cNvSpPr>
          <p:nvPr/>
        </p:nvSpPr>
        <p:spPr bwMode="auto">
          <a:xfrm>
            <a:off x="6008309" y="6325982"/>
            <a:ext cx="172925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r-TR" altLang="tr-TR" sz="14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Chronic</a:t>
            </a:r>
            <a:r>
              <a:rPr lang="tr-TR" altLang="tr-TR" sz="14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r-TR" altLang="tr-TR" sz="14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Obstructive</a:t>
            </a:r>
            <a:endParaRPr lang="tr-TR" altLang="tr-TR" sz="14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690" name="Rectangle 31"/>
          <p:cNvSpPr>
            <a:spLocks noChangeArrowheads="1"/>
          </p:cNvSpPr>
          <p:nvPr/>
        </p:nvSpPr>
        <p:spPr bwMode="auto">
          <a:xfrm>
            <a:off x="4845347" y="6325983"/>
            <a:ext cx="612025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tr-TR" altLang="tr-TR" sz="14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J. </a:t>
            </a:r>
            <a:r>
              <a:rPr lang="tr-TR" altLang="tr-TR" sz="14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Pulmonary</a:t>
            </a:r>
            <a:endParaRPr lang="tr-TR" altLang="tr-TR" sz="14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4482" name="Rectangle 34"/>
          <p:cNvSpPr>
            <a:spLocks noChangeArrowheads="1"/>
          </p:cNvSpPr>
          <p:nvPr/>
        </p:nvSpPr>
        <p:spPr bwMode="auto">
          <a:xfrm>
            <a:off x="5145311" y="1862106"/>
            <a:ext cx="875561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tr-TR" altLang="fr-FR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Dispne</a:t>
            </a:r>
            <a:br>
              <a:rPr lang="fr-FR" altLang="fr-FR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</a:br>
            <a:endParaRPr lang="tr-TR" sz="3200" b="1" dirty="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2" name="Şimşek İşareti 1"/>
          <p:cNvSpPr/>
          <p:nvPr/>
        </p:nvSpPr>
        <p:spPr>
          <a:xfrm rot="4680000">
            <a:off x="6981717" y="1248163"/>
            <a:ext cx="1112493" cy="3760624"/>
          </a:xfrm>
          <a:prstGeom prst="lightningBolt">
            <a:avLst/>
          </a:prstGeom>
          <a:solidFill>
            <a:srgbClr val="B1320F"/>
          </a:solidFill>
          <a:ln>
            <a:solidFill>
              <a:srgbClr val="B132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Metin kutusu 2"/>
          <p:cNvSpPr txBox="1"/>
          <p:nvPr/>
        </p:nvSpPr>
        <p:spPr>
          <a:xfrm>
            <a:off x="7248129" y="1951495"/>
            <a:ext cx="3211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Etkin </a:t>
            </a:r>
            <a:r>
              <a:rPr lang="tr-TR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bronkodilatör</a:t>
            </a:r>
            <a:r>
              <a:rPr lang="tr-TR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tedavi</a:t>
            </a:r>
          </a:p>
        </p:txBody>
      </p:sp>
      <p:sp>
        <p:nvSpPr>
          <p:cNvPr id="33" name="Rectangle 29">
            <a:extLst>
              <a:ext uri="{FF2B5EF4-FFF2-40B4-BE49-F238E27FC236}">
                <a16:creationId xmlns:a16="http://schemas.microsoft.com/office/drawing/2014/main" id="{D3A24AF1-9FDD-4F21-A7C8-858002E2A2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8687" y="526690"/>
            <a:ext cx="480817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tr-TR" altLang="tr-TR" sz="4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itchFamily="34" charset="0"/>
              </a:rPr>
              <a:t>KOAH’ta</a:t>
            </a:r>
            <a:r>
              <a:rPr lang="tr-TR" altLang="tr-TR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itchFamily="34" charset="0"/>
              </a:rPr>
              <a:t> Kısır Döngü</a:t>
            </a:r>
          </a:p>
        </p:txBody>
      </p:sp>
      <p:sp>
        <p:nvSpPr>
          <p:cNvPr id="34" name="Şimşek İşareti 33">
            <a:extLst>
              <a:ext uri="{FF2B5EF4-FFF2-40B4-BE49-F238E27FC236}">
                <a16:creationId xmlns:a16="http://schemas.microsoft.com/office/drawing/2014/main" id="{3C93B56A-5FE8-490B-9344-3D6C281572F9}"/>
              </a:ext>
            </a:extLst>
          </p:cNvPr>
          <p:cNvSpPr/>
          <p:nvPr/>
        </p:nvSpPr>
        <p:spPr>
          <a:xfrm rot="4680000">
            <a:off x="7255906" y="-655343"/>
            <a:ext cx="1112493" cy="3760624"/>
          </a:xfrm>
          <a:prstGeom prst="lightningBolt">
            <a:avLst/>
          </a:prstGeom>
          <a:solidFill>
            <a:srgbClr val="B1320F"/>
          </a:solidFill>
          <a:ln>
            <a:solidFill>
              <a:srgbClr val="B132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77747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F6A792F7-5289-4F06-99A8-95D4C241BC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167" t="13843" r="16751"/>
          <a:stretch/>
        </p:blipFill>
        <p:spPr>
          <a:xfrm>
            <a:off x="0" y="1978660"/>
            <a:ext cx="6736080" cy="4879340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93D77F87-2554-4755-A558-814CB01D56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750" t="13216" r="18083" b="54942"/>
          <a:stretch/>
        </p:blipFill>
        <p:spPr>
          <a:xfrm>
            <a:off x="81280" y="284480"/>
            <a:ext cx="8666480" cy="1615440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24743EE9-C3D2-4ED8-8914-DBC47C3278B8}"/>
              </a:ext>
            </a:extLst>
          </p:cNvPr>
          <p:cNvSpPr txBox="1"/>
          <p:nvPr/>
        </p:nvSpPr>
        <p:spPr>
          <a:xfrm>
            <a:off x="7020560" y="2915920"/>
            <a:ext cx="448056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tr-TR" sz="2000" dirty="0" err="1"/>
              <a:t>KOAH'lı</a:t>
            </a:r>
            <a:r>
              <a:rPr lang="tr-TR" sz="2000" dirty="0"/>
              <a:t> hastalarda bu hastalığa özgü korkuları hedeflemek, yalnızca </a:t>
            </a:r>
            <a:r>
              <a:rPr lang="tr-TR" sz="2000" dirty="0" err="1"/>
              <a:t>pulmoner</a:t>
            </a:r>
            <a:r>
              <a:rPr lang="tr-TR" sz="2000" dirty="0"/>
              <a:t> rehabilitasyon gibi klinik müdahalelerin sonuçlarını iyileştirmekle kalmaz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tr-TR" sz="2000" dirty="0"/>
              <a:t>Aynı zamanda bu hastalarda yapısal beyin değişikliklerini tersine çevirir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3BE85E07-BFCF-483C-A960-07D415CEB804}"/>
              </a:ext>
            </a:extLst>
          </p:cNvPr>
          <p:cNvSpPr txBox="1"/>
          <p:nvPr/>
        </p:nvSpPr>
        <p:spPr>
          <a:xfrm>
            <a:off x="3688080" y="6492240"/>
            <a:ext cx="37896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dirty="0"/>
              <a:t>ACC-GMV = ön </a:t>
            </a:r>
            <a:r>
              <a:rPr lang="tr-TR" sz="1200" dirty="0" err="1"/>
              <a:t>singulat</a:t>
            </a:r>
            <a:r>
              <a:rPr lang="tr-TR" sz="1200" dirty="0"/>
              <a:t> korteksteki gri madde hacmi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3665650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5827F86-93F3-4668-9174-14A3D17B0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400" y="396061"/>
            <a:ext cx="10515600" cy="1325563"/>
          </a:xfrm>
        </p:spPr>
        <p:txBody>
          <a:bodyPr>
            <a:normAutofit/>
          </a:bodyPr>
          <a:lstStyle/>
          <a:p>
            <a:r>
              <a:rPr lang="tr-TR" sz="3600" dirty="0">
                <a:solidFill>
                  <a:srgbClr val="FF0000"/>
                </a:solidFill>
              </a:rPr>
              <a:t>Bazı tasarruflar maliyeti arttırabilir !!!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3F6F9E35-D927-4526-8E69-4B2089B3A2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750" t="20274" r="16083" b="5843"/>
          <a:stretch/>
        </p:blipFill>
        <p:spPr>
          <a:xfrm>
            <a:off x="279400" y="1721624"/>
            <a:ext cx="8305800" cy="4785360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6B571AC8-658E-4200-A307-F64983C92D09}"/>
              </a:ext>
            </a:extLst>
          </p:cNvPr>
          <p:cNvSpPr txBox="1"/>
          <p:nvPr/>
        </p:nvSpPr>
        <p:spPr>
          <a:xfrm>
            <a:off x="8392160" y="2693303"/>
            <a:ext cx="3657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 err="1"/>
              <a:t>US’den</a:t>
            </a:r>
            <a:r>
              <a:rPr lang="tr-TR" sz="2000" dirty="0"/>
              <a:t> </a:t>
            </a:r>
            <a:r>
              <a:rPr lang="tr-TR" sz="2000" dirty="0" err="1"/>
              <a:t>Hibrid</a:t>
            </a:r>
            <a:r>
              <a:rPr lang="tr-TR" sz="2000" dirty="0"/>
              <a:t> gözlemsel çalışma</a:t>
            </a:r>
          </a:p>
          <a:p>
            <a:r>
              <a:rPr lang="tr-TR" sz="2000" dirty="0"/>
              <a:t>673 hasta</a:t>
            </a:r>
          </a:p>
          <a:p>
            <a:r>
              <a:rPr lang="tr-TR" sz="2000" dirty="0"/>
              <a:t>6 aylık anket sonrası dönemde </a:t>
            </a:r>
          </a:p>
          <a:p>
            <a:r>
              <a:rPr lang="tr-TR" sz="2000" b="1" dirty="0"/>
              <a:t>Semptom skoru yüksek olanlarda</a:t>
            </a:r>
            <a:r>
              <a:rPr lang="tr-TR" sz="2000" dirty="0"/>
              <a:t>, düşük olanlara göre </a:t>
            </a:r>
            <a:r>
              <a:rPr lang="tr-TR" sz="2000" b="1" dirty="0"/>
              <a:t>sağlık bakımı kaynaklarının kullanımının ve KOAH ile ilgili sağlık harcamalarının arttığı gözlemlenmiş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3A425049-2109-48A6-911C-AF0D58AF373E}"/>
              </a:ext>
            </a:extLst>
          </p:cNvPr>
          <p:cNvSpPr txBox="1"/>
          <p:nvPr/>
        </p:nvSpPr>
        <p:spPr>
          <a:xfrm>
            <a:off x="4638040" y="6356801"/>
            <a:ext cx="7894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00" b="0" i="0" dirty="0" err="1">
                <a:solidFill>
                  <a:srgbClr val="303030"/>
                </a:solidFill>
                <a:effectLst/>
              </a:rPr>
              <a:t>Stephenson</a:t>
            </a:r>
            <a:r>
              <a:rPr lang="tr-TR" sz="1200" b="0" i="0" dirty="0">
                <a:solidFill>
                  <a:srgbClr val="303030"/>
                </a:solidFill>
                <a:effectLst/>
              </a:rPr>
              <a:t>, </a:t>
            </a:r>
            <a:r>
              <a:rPr lang="tr-TR" sz="1200" b="0" i="0" dirty="0" err="1">
                <a:solidFill>
                  <a:srgbClr val="303030"/>
                </a:solidFill>
                <a:effectLst/>
              </a:rPr>
              <a:t>Judith</a:t>
            </a:r>
            <a:r>
              <a:rPr lang="tr-TR" sz="1200" b="0" i="0" dirty="0">
                <a:solidFill>
                  <a:srgbClr val="303030"/>
                </a:solidFill>
                <a:effectLst/>
              </a:rPr>
              <a:t> J et al. </a:t>
            </a:r>
            <a:r>
              <a:rPr lang="tr-TR" sz="1200" b="0" i="1" dirty="0">
                <a:solidFill>
                  <a:srgbClr val="303030"/>
                </a:solidFill>
                <a:effectLst/>
              </a:rPr>
              <a:t>International </a:t>
            </a:r>
            <a:r>
              <a:rPr lang="tr-TR" sz="1200" b="0" i="1" dirty="0" err="1">
                <a:solidFill>
                  <a:srgbClr val="303030"/>
                </a:solidFill>
                <a:effectLst/>
              </a:rPr>
              <a:t>journal</a:t>
            </a:r>
            <a:r>
              <a:rPr lang="tr-TR" sz="1200" b="0" i="1" dirty="0">
                <a:solidFill>
                  <a:srgbClr val="303030"/>
                </a:solidFill>
                <a:effectLst/>
              </a:rPr>
              <a:t> of </a:t>
            </a:r>
            <a:r>
              <a:rPr lang="tr-TR" sz="1200" b="0" i="1" dirty="0" err="1">
                <a:solidFill>
                  <a:srgbClr val="303030"/>
                </a:solidFill>
                <a:effectLst/>
              </a:rPr>
              <a:t>chronic</a:t>
            </a:r>
            <a:r>
              <a:rPr lang="tr-TR" sz="1200" b="0" i="1" dirty="0">
                <a:solidFill>
                  <a:srgbClr val="303030"/>
                </a:solidFill>
                <a:effectLst/>
              </a:rPr>
              <a:t> </a:t>
            </a:r>
            <a:r>
              <a:rPr lang="tr-TR" sz="1200" b="0" i="1" dirty="0" err="1">
                <a:solidFill>
                  <a:srgbClr val="303030"/>
                </a:solidFill>
                <a:effectLst/>
              </a:rPr>
              <a:t>obstructive</a:t>
            </a:r>
            <a:r>
              <a:rPr lang="tr-TR" sz="1200" b="0" i="1" dirty="0">
                <a:solidFill>
                  <a:srgbClr val="303030"/>
                </a:solidFill>
                <a:effectLst/>
              </a:rPr>
              <a:t> </a:t>
            </a:r>
            <a:r>
              <a:rPr lang="tr-TR" sz="1200" b="0" i="1" dirty="0" err="1">
                <a:solidFill>
                  <a:srgbClr val="303030"/>
                </a:solidFill>
                <a:effectLst/>
              </a:rPr>
              <a:t>pulmonary</a:t>
            </a:r>
            <a:r>
              <a:rPr lang="tr-TR" sz="1200" b="0" i="1" dirty="0">
                <a:solidFill>
                  <a:srgbClr val="303030"/>
                </a:solidFill>
                <a:effectLst/>
              </a:rPr>
              <a:t> </a:t>
            </a:r>
            <a:r>
              <a:rPr lang="tr-TR" sz="1200" b="0" i="1" dirty="0" err="1">
                <a:solidFill>
                  <a:srgbClr val="303030"/>
                </a:solidFill>
                <a:effectLst/>
              </a:rPr>
              <a:t>disease</a:t>
            </a:r>
            <a:r>
              <a:rPr lang="tr-TR" sz="1200" b="0" i="0" dirty="0">
                <a:solidFill>
                  <a:srgbClr val="303030"/>
                </a:solidFill>
                <a:effectLst/>
              </a:rPr>
              <a:t> </a:t>
            </a:r>
            <a:r>
              <a:rPr lang="tr-TR" sz="1200" b="0" i="0" dirty="0" err="1">
                <a:solidFill>
                  <a:srgbClr val="303030"/>
                </a:solidFill>
                <a:effectLst/>
              </a:rPr>
              <a:t>vol</a:t>
            </a:r>
            <a:r>
              <a:rPr lang="tr-TR" sz="1200" b="0" i="0" dirty="0">
                <a:solidFill>
                  <a:srgbClr val="303030"/>
                </a:solidFill>
                <a:effectLst/>
              </a:rPr>
              <a:t>. 12 1947-1959. 2017</a:t>
            </a:r>
            <a:r>
              <a:rPr lang="tr-TR" b="0" i="0" dirty="0">
                <a:solidFill>
                  <a:srgbClr val="303030"/>
                </a:solidFill>
                <a:effectLst/>
                <a:latin typeface="arial" panose="020B0604020202020204" pitchFamily="34" charset="0"/>
              </a:rPr>
              <a:t> 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669796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BD858AFA-5D78-42F8-9D23-D840F7E735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83" t="19803" r="16833" b="22784"/>
          <a:stretch/>
        </p:blipFill>
        <p:spPr>
          <a:xfrm>
            <a:off x="487680" y="436880"/>
            <a:ext cx="10820400" cy="3261360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0F593454-FB42-470F-8555-B6F7F1969125}"/>
              </a:ext>
            </a:extLst>
          </p:cNvPr>
          <p:cNvSpPr txBox="1"/>
          <p:nvPr/>
        </p:nvSpPr>
        <p:spPr>
          <a:xfrm>
            <a:off x="660400" y="4033520"/>
            <a:ext cx="9936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800" dirty="0"/>
              <a:t>Beş Avrupa ülkesinde </a:t>
            </a:r>
            <a:r>
              <a:rPr lang="tr-TR" sz="2800" dirty="0" err="1"/>
              <a:t>KOAH'lı</a:t>
            </a:r>
            <a:r>
              <a:rPr lang="tr-TR" sz="2800" dirty="0"/>
              <a:t> hastalar arasında popülasyona dayalı bir </a:t>
            </a:r>
            <a:r>
              <a:rPr lang="tr-TR" sz="2800" dirty="0" err="1"/>
              <a:t>kesitsel</a:t>
            </a:r>
            <a:r>
              <a:rPr lang="tr-TR" sz="2800" dirty="0"/>
              <a:t> anket (</a:t>
            </a:r>
            <a:r>
              <a:rPr lang="tr-TR" sz="2800" dirty="0" err="1"/>
              <a:t>Adelphi</a:t>
            </a:r>
            <a:r>
              <a:rPr lang="tr-TR" sz="2800" dirty="0"/>
              <a:t> DSP) çalışması; n=1373</a:t>
            </a:r>
          </a:p>
        </p:txBody>
      </p:sp>
    </p:spTree>
    <p:extLst>
      <p:ext uri="{BB962C8B-B14F-4D97-AF65-F5344CB8AC3E}">
        <p14:creationId xmlns:p14="http://schemas.microsoft.com/office/powerpoint/2010/main" val="9042501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3172</TotalTime>
  <Words>1325</Words>
  <Application>Microsoft Office PowerPoint</Application>
  <PresentationFormat>Geniş ekran</PresentationFormat>
  <Paragraphs>152</Paragraphs>
  <Slides>38</Slides>
  <Notes>9</Notes>
  <HiddenSlides>0</HiddenSlides>
  <MMClips>0</MMClips>
  <ScaleCrop>false</ScaleCrop>
  <HeadingPairs>
    <vt:vector size="8" baseType="variant">
      <vt:variant>
        <vt:lpstr>Kullanılan Yazı Tipleri</vt:lpstr>
      </vt:variant>
      <vt:variant>
        <vt:i4>12</vt:i4>
      </vt:variant>
      <vt:variant>
        <vt:lpstr>Tema</vt:lpstr>
      </vt:variant>
      <vt:variant>
        <vt:i4>1</vt:i4>
      </vt:variant>
      <vt:variant>
        <vt:lpstr>Eklenmiş OLE Hizmet Programları</vt:lpstr>
      </vt:variant>
      <vt:variant>
        <vt:i4>1</vt:i4>
      </vt:variant>
      <vt:variant>
        <vt:lpstr>Slayt Başlıkları</vt:lpstr>
      </vt:variant>
      <vt:variant>
        <vt:i4>38</vt:i4>
      </vt:variant>
    </vt:vector>
  </HeadingPairs>
  <TitlesOfParts>
    <vt:vector size="52" baseType="lpstr">
      <vt:lpstr>arial</vt:lpstr>
      <vt:lpstr>arial</vt:lpstr>
      <vt:lpstr>Arial Black</vt:lpstr>
      <vt:lpstr>BlinkMacSystemFont</vt:lpstr>
      <vt:lpstr>Calibri</vt:lpstr>
      <vt:lpstr>Calibri Light</vt:lpstr>
      <vt:lpstr>Century Gothic</vt:lpstr>
      <vt:lpstr>Lato</vt:lpstr>
      <vt:lpstr>Lato Light</vt:lpstr>
      <vt:lpstr>Tahoma</vt:lpstr>
      <vt:lpstr>Times New Roman</vt:lpstr>
      <vt:lpstr>Wingdings</vt:lpstr>
      <vt:lpstr>Office Teması</vt:lpstr>
      <vt:lpstr>Clip</vt:lpstr>
      <vt:lpstr>Kronik Obstrüktif Akciğer Hastalığının Tedavisinde  Dual Bronkodilatörlerin Yeri</vt:lpstr>
      <vt:lpstr>Stabil KOAH’da Tedavi Hedefleri</vt:lpstr>
      <vt:lpstr>Başlangıç Farmakolojik Tedavisi GOLD 2022 LABA+LAMA nerde konumlanmış</vt:lpstr>
      <vt:lpstr>Tekli bronkodilatör alan hastaların yaklaşık yarısı  yüksek semptom yükü yaşamaya devam etmektedir</vt:lpstr>
      <vt:lpstr>PowerPoint Sunusu</vt:lpstr>
      <vt:lpstr>PowerPoint Sunusu</vt:lpstr>
      <vt:lpstr>PowerPoint Sunusu</vt:lpstr>
      <vt:lpstr>Bazı tasarruflar maliyeti arttırabilir !!!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Klinik Önemli Bozulma  Clinically Important Deterioration (CID)</vt:lpstr>
      <vt:lpstr>Klinik Önemli Bozulma  Clinically Important Deterioration (CID)</vt:lpstr>
      <vt:lpstr>Etkinlik ve güvenilirlilik bakımından LAMA/LABA’nın LAMA ve LABA/ICS ile karşılaştırılması</vt:lpstr>
      <vt:lpstr>Bronkodilatör başladığımız hastanın  tedavi yanıtını ne zaman değerlendirelim?</vt:lpstr>
      <vt:lpstr>KOAH alevlenmelerinin klinik sonuçları</vt:lpstr>
      <vt:lpstr>Dual Bronkodilatörler Bazı Mekanizmalar İle Alevlenmeleri Azaltabilir</vt:lpstr>
      <vt:lpstr>PowerPoint Sunusu</vt:lpstr>
      <vt:lpstr>KOAH’lı hastalarda hiperinflasyonun etkileri</vt:lpstr>
      <vt:lpstr>PowerPoint Sunusu</vt:lpstr>
      <vt:lpstr>PowerPoint Sunusu</vt:lpstr>
      <vt:lpstr> Uzun Etkili Bronkodilatörler (LABD)  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Dual Bronkodilatörler</dc:title>
  <dc:creator>Aziz Yazar</dc:creator>
  <cp:lastModifiedBy>Pelin Özdemir</cp:lastModifiedBy>
  <cp:revision>60</cp:revision>
  <dcterms:created xsi:type="dcterms:W3CDTF">2022-01-30T10:53:42Z</dcterms:created>
  <dcterms:modified xsi:type="dcterms:W3CDTF">2023-07-30T16:18:59Z</dcterms:modified>
</cp:coreProperties>
</file>